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31"/>
  </p:notesMasterIdLst>
  <p:sldIdLst>
    <p:sldId id="498" r:id="rId5"/>
    <p:sldId id="499" r:id="rId6"/>
    <p:sldId id="303" r:id="rId7"/>
    <p:sldId id="500" r:id="rId8"/>
    <p:sldId id="501" r:id="rId9"/>
    <p:sldId id="503" r:id="rId10"/>
    <p:sldId id="325" r:id="rId11"/>
    <p:sldId id="483" r:id="rId12"/>
    <p:sldId id="259" r:id="rId13"/>
    <p:sldId id="504" r:id="rId14"/>
    <p:sldId id="507" r:id="rId15"/>
    <p:sldId id="512" r:id="rId16"/>
    <p:sldId id="513" r:id="rId17"/>
    <p:sldId id="514" r:id="rId18"/>
    <p:sldId id="515" r:id="rId19"/>
    <p:sldId id="516" r:id="rId20"/>
    <p:sldId id="517" r:id="rId21"/>
    <p:sldId id="335" r:id="rId22"/>
    <p:sldId id="328" r:id="rId23"/>
    <p:sldId id="345" r:id="rId24"/>
    <p:sldId id="346" r:id="rId25"/>
    <p:sldId id="336" r:id="rId26"/>
    <p:sldId id="338" r:id="rId27"/>
    <p:sldId id="519" r:id="rId28"/>
    <p:sldId id="520" r:id="rId29"/>
    <p:sldId id="52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WEBINAR" id="{996B7475-4580-4F8B-B61B-E99C9AA62B7A}">
          <p14:sldIdLst>
            <p14:sldId id="498"/>
            <p14:sldId id="499"/>
            <p14:sldId id="303"/>
            <p14:sldId id="500"/>
            <p14:sldId id="501"/>
            <p14:sldId id="503"/>
            <p14:sldId id="325"/>
            <p14:sldId id="483"/>
            <p14:sldId id="259"/>
            <p14:sldId id="504"/>
            <p14:sldId id="507"/>
            <p14:sldId id="512"/>
            <p14:sldId id="513"/>
            <p14:sldId id="514"/>
            <p14:sldId id="515"/>
            <p14:sldId id="516"/>
            <p14:sldId id="517"/>
            <p14:sldId id="335"/>
            <p14:sldId id="328"/>
            <p14:sldId id="345"/>
            <p14:sldId id="346"/>
            <p14:sldId id="336"/>
            <p14:sldId id="338"/>
            <p14:sldId id="519"/>
            <p14:sldId id="520"/>
            <p14:sldId id="52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 Day" initials="JD" lastIdx="2" clrIdx="0">
    <p:extLst>
      <p:ext uri="{19B8F6BF-5375-455C-9EA6-DF929625EA0E}">
        <p15:presenceInfo xmlns:p15="http://schemas.microsoft.com/office/powerpoint/2012/main" userId="S::Jen@wfmn.org::be233184-ee3a-4a0e-a76d-914cbfefe8a2" providerId="AD"/>
      </p:ext>
    </p:extLst>
  </p:cmAuthor>
  <p:cmAuthor id="2" name="Hayley Drozdowski" initials="HD" lastIdx="1" clrIdx="1">
    <p:extLst>
      <p:ext uri="{19B8F6BF-5375-455C-9EA6-DF929625EA0E}">
        <p15:presenceInfo xmlns:p15="http://schemas.microsoft.com/office/powerpoint/2012/main" userId="S::Hayley@wfmn.org::05c4a7c3-4ad6-4ec2-9cc0-0ea741c9bc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6"/>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CD23"/>
    <a:srgbClr val="A54290"/>
    <a:srgbClr val="4E67B0"/>
    <a:srgbClr val="320150"/>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A021DA-27F3-4F0A-9E78-2BDC79B0890C}" v="4382" dt="2021-11-12T17:13:23.110"/>
  </p1510:revLst>
</p1510:revInfo>
</file>

<file path=ppt/tableStyles.xml><?xml version="1.0" encoding="utf-8"?>
<a:tblStyleLst xmlns:a="http://schemas.openxmlformats.org/drawingml/2006/main" def="{5C22544A-7EE6-4342-B048-85BDC9FD1C3A}">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2" y="1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A63CDB-26E7-457E-8261-1E7834FEF05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3D0FEFF-7661-468D-A2E8-CDD03C536B39}">
      <dgm:prSet/>
      <dgm:spPr/>
      <dgm:t>
        <a:bodyPr/>
        <a:lstStyle/>
        <a:p>
          <a:pPr>
            <a:lnSpc>
              <a:spcPct val="100000"/>
            </a:lnSpc>
          </a:pPr>
          <a:r>
            <a:rPr lang="en-US"/>
            <a:t>Applicant Information &amp; Project Information</a:t>
          </a:r>
        </a:p>
      </dgm:t>
    </dgm:pt>
    <dgm:pt modelId="{E263BF82-601B-46E9-A470-3E51ED4D2E26}" type="parTrans" cxnId="{D62332E4-3466-4AFE-8982-88F1BE59E6F6}">
      <dgm:prSet/>
      <dgm:spPr/>
      <dgm:t>
        <a:bodyPr/>
        <a:lstStyle/>
        <a:p>
          <a:endParaRPr lang="en-US"/>
        </a:p>
      </dgm:t>
    </dgm:pt>
    <dgm:pt modelId="{639025E1-16E1-415E-9555-3A554037927E}" type="sibTrans" cxnId="{D62332E4-3466-4AFE-8982-88F1BE59E6F6}">
      <dgm:prSet/>
      <dgm:spPr/>
      <dgm:t>
        <a:bodyPr/>
        <a:lstStyle/>
        <a:p>
          <a:endParaRPr lang="en-US"/>
        </a:p>
      </dgm:t>
    </dgm:pt>
    <dgm:pt modelId="{2EBC5B33-41C8-42DB-8AD4-60FE196F9E7D}">
      <dgm:prSet/>
      <dgm:spPr/>
      <dgm:t>
        <a:bodyPr/>
        <a:lstStyle/>
        <a:p>
          <a:pPr>
            <a:lnSpc>
              <a:spcPct val="100000"/>
            </a:lnSpc>
          </a:pPr>
          <a:r>
            <a:rPr lang="en-US"/>
            <a:t>Project Proposal Narrative</a:t>
          </a:r>
        </a:p>
      </dgm:t>
    </dgm:pt>
    <dgm:pt modelId="{973D17B2-8435-4DF0-9C01-492BA8CE589B}" type="parTrans" cxnId="{8E38D1EB-B2D4-4C0A-8F68-E565B32AA31F}">
      <dgm:prSet/>
      <dgm:spPr/>
      <dgm:t>
        <a:bodyPr/>
        <a:lstStyle/>
        <a:p>
          <a:endParaRPr lang="en-US"/>
        </a:p>
      </dgm:t>
    </dgm:pt>
    <dgm:pt modelId="{671B31DC-9EBF-44F2-9DB5-43024E1D7E5C}" type="sibTrans" cxnId="{8E38D1EB-B2D4-4C0A-8F68-E565B32AA31F}">
      <dgm:prSet/>
      <dgm:spPr/>
      <dgm:t>
        <a:bodyPr/>
        <a:lstStyle/>
        <a:p>
          <a:endParaRPr lang="en-US"/>
        </a:p>
      </dgm:t>
    </dgm:pt>
    <dgm:pt modelId="{6D6D277B-2CBE-43B4-AFA1-EC6FE84011E9}">
      <dgm:prSet/>
      <dgm:spPr/>
      <dgm:t>
        <a:bodyPr/>
        <a:lstStyle/>
        <a:p>
          <a:pPr>
            <a:lnSpc>
              <a:spcPct val="100000"/>
            </a:lnSpc>
          </a:pPr>
          <a:r>
            <a:rPr lang="en-US"/>
            <a:t>Project Budget &amp; Optional Items: Resume, Photos, Website, etc.</a:t>
          </a:r>
        </a:p>
      </dgm:t>
    </dgm:pt>
    <dgm:pt modelId="{91B31C90-19A6-4F54-AF76-9617AC490333}" type="parTrans" cxnId="{691C54C6-09EC-4896-A43E-B64FF961CFE9}">
      <dgm:prSet/>
      <dgm:spPr/>
      <dgm:t>
        <a:bodyPr/>
        <a:lstStyle/>
        <a:p>
          <a:endParaRPr lang="en-US"/>
        </a:p>
      </dgm:t>
    </dgm:pt>
    <dgm:pt modelId="{D2C3D617-33CB-4440-B236-59A5CC89FD3A}" type="sibTrans" cxnId="{691C54C6-09EC-4896-A43E-B64FF961CFE9}">
      <dgm:prSet/>
      <dgm:spPr/>
      <dgm:t>
        <a:bodyPr/>
        <a:lstStyle/>
        <a:p>
          <a:endParaRPr lang="en-US"/>
        </a:p>
      </dgm:t>
    </dgm:pt>
    <dgm:pt modelId="{992227BF-85CC-41FA-B29D-E954B85B4CE3}" type="pres">
      <dgm:prSet presAssocID="{2DA63CDB-26E7-457E-8261-1E7834FEF055}" presName="root" presStyleCnt="0">
        <dgm:presLayoutVars>
          <dgm:dir/>
          <dgm:resizeHandles val="exact"/>
        </dgm:presLayoutVars>
      </dgm:prSet>
      <dgm:spPr/>
    </dgm:pt>
    <dgm:pt modelId="{921BA188-017A-4EFC-A676-97F6F9C0B903}" type="pres">
      <dgm:prSet presAssocID="{13D0FEFF-7661-468D-A2E8-CDD03C536B39}" presName="compNode" presStyleCnt="0"/>
      <dgm:spPr/>
    </dgm:pt>
    <dgm:pt modelId="{2D4A1F15-A58D-4543-9E69-B2974EF0D491}" type="pres">
      <dgm:prSet presAssocID="{13D0FEFF-7661-468D-A2E8-CDD03C536B39}" presName="bgRect" presStyleLbl="bgShp" presStyleIdx="0" presStyleCnt="3" custLinFactY="-89951" custLinFactNeighborX="1769" custLinFactNeighborY="-100000"/>
      <dgm:spPr/>
    </dgm:pt>
    <dgm:pt modelId="{665C6515-B9DC-4029-8BEF-3D841E4E4F7F}" type="pres">
      <dgm:prSet presAssocID="{13D0FEFF-7661-468D-A2E8-CDD03C536B39}" presName="iconRect" presStyleLbl="node1" presStyleIdx="0" presStyleCnt="3" custScaleX="125990" custScaleY="113435" custLinFactNeighborX="0" custLinFactNeighborY="0"/>
      <dgm:spPr>
        <a:blipFill dpi="0" rotWithShape="1">
          <a:blip xmlns:r="http://schemas.openxmlformats.org/officeDocument/2006/relationships" r:embed="rId1">
            <a:alphaModFix amt="93000"/>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a:stretch>
        </a:blipFill>
        <a:ln>
          <a:noFill/>
        </a:ln>
      </dgm:spPr>
      <dgm:extLst>
        <a:ext uri="{E40237B7-FDA0-4F09-8148-C483321AD2D9}">
          <dgm14:cNvPr xmlns:dgm14="http://schemas.microsoft.com/office/drawing/2010/diagram" id="0" name="" descr="Check List"/>
        </a:ext>
      </dgm:extLst>
    </dgm:pt>
    <dgm:pt modelId="{6597DE18-F1A1-49F0-AF8F-E22B69AF7C07}" type="pres">
      <dgm:prSet presAssocID="{13D0FEFF-7661-468D-A2E8-CDD03C536B39}" presName="spaceRect" presStyleCnt="0"/>
      <dgm:spPr/>
    </dgm:pt>
    <dgm:pt modelId="{151B4F68-EA37-4150-8180-0EDEB014B437}" type="pres">
      <dgm:prSet presAssocID="{13D0FEFF-7661-468D-A2E8-CDD03C536B39}" presName="parTx" presStyleLbl="revTx" presStyleIdx="0" presStyleCnt="3">
        <dgm:presLayoutVars>
          <dgm:chMax val="0"/>
          <dgm:chPref val="0"/>
        </dgm:presLayoutVars>
      </dgm:prSet>
      <dgm:spPr/>
    </dgm:pt>
    <dgm:pt modelId="{9935159E-58DC-4D05-9EBB-415C135A136F}" type="pres">
      <dgm:prSet presAssocID="{639025E1-16E1-415E-9555-3A554037927E}" presName="sibTrans" presStyleCnt="0"/>
      <dgm:spPr/>
    </dgm:pt>
    <dgm:pt modelId="{9072A20F-2229-486D-A44F-D9CDC62B83E3}" type="pres">
      <dgm:prSet presAssocID="{2EBC5B33-41C8-42DB-8AD4-60FE196F9E7D}" presName="compNode" presStyleCnt="0"/>
      <dgm:spPr/>
    </dgm:pt>
    <dgm:pt modelId="{9239F255-B303-4A48-AF46-BBBDF6DA6E9D}" type="pres">
      <dgm:prSet presAssocID="{2EBC5B33-41C8-42DB-8AD4-60FE196F9E7D}" presName="bgRect" presStyleLbl="bgShp" presStyleIdx="1" presStyleCnt="3"/>
      <dgm:spPr/>
    </dgm:pt>
    <dgm:pt modelId="{AC3AAF1F-29DD-4EAF-A896-9CF80EDC9802}" type="pres">
      <dgm:prSet presAssocID="{2EBC5B33-41C8-42DB-8AD4-60FE196F9E7D}" presName="iconRect" presStyleLbl="node1" presStyleIdx="1" presStyleCnt="3" custScaleX="123991" custScaleY="115215"/>
      <dgm:spPr>
        <a:blipFill>
          <a:blip xmlns:r="http://schemas.openxmlformats.org/officeDocument/2006/relationships" r:embed="rId2">
            <a:duotone>
              <a:schemeClr val="accent3">
                <a:hueOff val="0"/>
                <a:satOff val="0"/>
                <a:lumOff val="0"/>
                <a:alphaOff val="0"/>
                <a:shade val="20000"/>
                <a:satMod val="200000"/>
              </a:schemeClr>
              <a:schemeClr val="accent3">
                <a:hueOff val="0"/>
                <a:satOff val="0"/>
                <a:lumOff val="0"/>
                <a:alphaOff val="0"/>
                <a:tint val="12000"/>
                <a:satMod val="190000"/>
              </a:schemeClr>
            </a:duotone>
          </a:blip>
          <a:stretch>
            <a:fillRect/>
          </a:stretch>
        </a:blipFill>
        <a:ln>
          <a:noFill/>
        </a:ln>
      </dgm:spPr>
      <dgm:extLst>
        <a:ext uri="{E40237B7-FDA0-4F09-8148-C483321AD2D9}">
          <dgm14:cNvPr xmlns:dgm14="http://schemas.microsoft.com/office/drawing/2010/diagram" id="0" name="" descr="Checkmark"/>
        </a:ext>
      </dgm:extLst>
    </dgm:pt>
    <dgm:pt modelId="{CDCC6589-FE26-4E94-98C4-702B8C404D5F}" type="pres">
      <dgm:prSet presAssocID="{2EBC5B33-41C8-42DB-8AD4-60FE196F9E7D}" presName="spaceRect" presStyleCnt="0"/>
      <dgm:spPr/>
    </dgm:pt>
    <dgm:pt modelId="{5FDB831E-1C3F-4449-BE58-822A20326688}" type="pres">
      <dgm:prSet presAssocID="{2EBC5B33-41C8-42DB-8AD4-60FE196F9E7D}" presName="parTx" presStyleLbl="revTx" presStyleIdx="1" presStyleCnt="3">
        <dgm:presLayoutVars>
          <dgm:chMax val="0"/>
          <dgm:chPref val="0"/>
        </dgm:presLayoutVars>
      </dgm:prSet>
      <dgm:spPr/>
    </dgm:pt>
    <dgm:pt modelId="{AC39C35F-620C-4354-BA66-D95389B2DAAE}" type="pres">
      <dgm:prSet presAssocID="{671B31DC-9EBF-44F2-9DB5-43024E1D7E5C}" presName="sibTrans" presStyleCnt="0"/>
      <dgm:spPr/>
    </dgm:pt>
    <dgm:pt modelId="{F02DF69F-5560-497F-B1F3-A27BCF1D5ECA}" type="pres">
      <dgm:prSet presAssocID="{6D6D277B-2CBE-43B4-AFA1-EC6FE84011E9}" presName="compNode" presStyleCnt="0"/>
      <dgm:spPr/>
    </dgm:pt>
    <dgm:pt modelId="{C6F69E2B-C441-49C9-AF87-DA7156FD2BA1}" type="pres">
      <dgm:prSet presAssocID="{6D6D277B-2CBE-43B4-AFA1-EC6FE84011E9}" presName="bgRect" presStyleLbl="bgShp" presStyleIdx="2" presStyleCnt="3"/>
      <dgm:spPr/>
    </dgm:pt>
    <dgm:pt modelId="{199EFEFE-67EB-473E-80F5-01D631A8614C}" type="pres">
      <dgm:prSet presAssocID="{6D6D277B-2CBE-43B4-AFA1-EC6FE84011E9}" presName="iconRect" presStyleLbl="node1" presStyleIdx="2" presStyleCnt="3" custScaleX="130597" custScaleY="116475"/>
      <dgm:spPr>
        <a:blipFill>
          <a:blip xmlns:r="http://schemas.openxmlformats.org/officeDocument/2006/relationships" r:embed="rId3">
            <a:duotone>
              <a:schemeClr val="accent4">
                <a:hueOff val="0"/>
                <a:satOff val="0"/>
                <a:lumOff val="0"/>
                <a:alphaOff val="0"/>
                <a:shade val="20000"/>
                <a:satMod val="200000"/>
              </a:schemeClr>
              <a:schemeClr val="accent4">
                <a:hueOff val="0"/>
                <a:satOff val="0"/>
                <a:lumOff val="0"/>
                <a:alphaOff val="0"/>
                <a:tint val="12000"/>
                <a:satMod val="190000"/>
              </a:schemeClr>
            </a:duotone>
          </a:blip>
          <a:stretch>
            <a:fillRect/>
          </a:stretch>
        </a:blipFill>
        <a:ln>
          <a:noFill/>
        </a:ln>
      </dgm:spPr>
      <dgm:extLst>
        <a:ext uri="{E40237B7-FDA0-4F09-8148-C483321AD2D9}">
          <dgm14:cNvPr xmlns:dgm14="http://schemas.microsoft.com/office/drawing/2010/diagram" id="0" name="" descr="Handshake"/>
        </a:ext>
      </dgm:extLst>
    </dgm:pt>
    <dgm:pt modelId="{6EA101DB-591F-4896-AAFB-CF66A13430A7}" type="pres">
      <dgm:prSet presAssocID="{6D6D277B-2CBE-43B4-AFA1-EC6FE84011E9}" presName="spaceRect" presStyleCnt="0"/>
      <dgm:spPr/>
    </dgm:pt>
    <dgm:pt modelId="{2A5ED822-6DD6-4209-84C3-A30ECA85D832}" type="pres">
      <dgm:prSet presAssocID="{6D6D277B-2CBE-43B4-AFA1-EC6FE84011E9}" presName="parTx" presStyleLbl="revTx" presStyleIdx="2" presStyleCnt="3">
        <dgm:presLayoutVars>
          <dgm:chMax val="0"/>
          <dgm:chPref val="0"/>
        </dgm:presLayoutVars>
      </dgm:prSet>
      <dgm:spPr/>
    </dgm:pt>
  </dgm:ptLst>
  <dgm:cxnLst>
    <dgm:cxn modelId="{5B331E35-2EF3-4F5F-B531-67B3F39F98D2}" type="presOf" srcId="{2DA63CDB-26E7-457E-8261-1E7834FEF055}" destId="{992227BF-85CC-41FA-B29D-E954B85B4CE3}" srcOrd="0" destOrd="0" presId="urn:microsoft.com/office/officeart/2018/2/layout/IconVerticalSolidList"/>
    <dgm:cxn modelId="{86570E53-5497-4C70-9171-2CCA3A116288}" type="presOf" srcId="{6D6D277B-2CBE-43B4-AFA1-EC6FE84011E9}" destId="{2A5ED822-6DD6-4209-84C3-A30ECA85D832}" srcOrd="0" destOrd="0" presId="urn:microsoft.com/office/officeart/2018/2/layout/IconVerticalSolidList"/>
    <dgm:cxn modelId="{7501CC7F-F567-48A2-9F63-8FBF2B3EC877}" type="presOf" srcId="{2EBC5B33-41C8-42DB-8AD4-60FE196F9E7D}" destId="{5FDB831E-1C3F-4449-BE58-822A20326688}" srcOrd="0" destOrd="0" presId="urn:microsoft.com/office/officeart/2018/2/layout/IconVerticalSolidList"/>
    <dgm:cxn modelId="{691C54C6-09EC-4896-A43E-B64FF961CFE9}" srcId="{2DA63CDB-26E7-457E-8261-1E7834FEF055}" destId="{6D6D277B-2CBE-43B4-AFA1-EC6FE84011E9}" srcOrd="2" destOrd="0" parTransId="{91B31C90-19A6-4F54-AF76-9617AC490333}" sibTransId="{D2C3D617-33CB-4440-B236-59A5CC89FD3A}"/>
    <dgm:cxn modelId="{D62332E4-3466-4AFE-8982-88F1BE59E6F6}" srcId="{2DA63CDB-26E7-457E-8261-1E7834FEF055}" destId="{13D0FEFF-7661-468D-A2E8-CDD03C536B39}" srcOrd="0" destOrd="0" parTransId="{E263BF82-601B-46E9-A470-3E51ED4D2E26}" sibTransId="{639025E1-16E1-415E-9555-3A554037927E}"/>
    <dgm:cxn modelId="{485B64E5-DFC7-4D2C-A66F-84A5BEFDCE5D}" type="presOf" srcId="{13D0FEFF-7661-468D-A2E8-CDD03C536B39}" destId="{151B4F68-EA37-4150-8180-0EDEB014B437}" srcOrd="0" destOrd="0" presId="urn:microsoft.com/office/officeart/2018/2/layout/IconVerticalSolidList"/>
    <dgm:cxn modelId="{8E38D1EB-B2D4-4C0A-8F68-E565B32AA31F}" srcId="{2DA63CDB-26E7-457E-8261-1E7834FEF055}" destId="{2EBC5B33-41C8-42DB-8AD4-60FE196F9E7D}" srcOrd="1" destOrd="0" parTransId="{973D17B2-8435-4DF0-9C01-492BA8CE589B}" sibTransId="{671B31DC-9EBF-44F2-9DB5-43024E1D7E5C}"/>
    <dgm:cxn modelId="{D59B03A7-ACEB-4DC9-B74C-8F2961DE4A10}" type="presParOf" srcId="{992227BF-85CC-41FA-B29D-E954B85B4CE3}" destId="{921BA188-017A-4EFC-A676-97F6F9C0B903}" srcOrd="0" destOrd="0" presId="urn:microsoft.com/office/officeart/2018/2/layout/IconVerticalSolidList"/>
    <dgm:cxn modelId="{C39E1AA0-8D77-47C1-B883-FAF946A4A3A2}" type="presParOf" srcId="{921BA188-017A-4EFC-A676-97F6F9C0B903}" destId="{2D4A1F15-A58D-4543-9E69-B2974EF0D491}" srcOrd="0" destOrd="0" presId="urn:microsoft.com/office/officeart/2018/2/layout/IconVerticalSolidList"/>
    <dgm:cxn modelId="{C9F62EEA-1965-4798-9551-8D28611480D8}" type="presParOf" srcId="{921BA188-017A-4EFC-A676-97F6F9C0B903}" destId="{665C6515-B9DC-4029-8BEF-3D841E4E4F7F}" srcOrd="1" destOrd="0" presId="urn:microsoft.com/office/officeart/2018/2/layout/IconVerticalSolidList"/>
    <dgm:cxn modelId="{EEF0BDDF-65FF-41FA-A9D9-316F23C0FFB8}" type="presParOf" srcId="{921BA188-017A-4EFC-A676-97F6F9C0B903}" destId="{6597DE18-F1A1-49F0-AF8F-E22B69AF7C07}" srcOrd="2" destOrd="0" presId="urn:microsoft.com/office/officeart/2018/2/layout/IconVerticalSolidList"/>
    <dgm:cxn modelId="{115F9C82-7569-454F-BE39-574726959516}" type="presParOf" srcId="{921BA188-017A-4EFC-A676-97F6F9C0B903}" destId="{151B4F68-EA37-4150-8180-0EDEB014B437}" srcOrd="3" destOrd="0" presId="urn:microsoft.com/office/officeart/2018/2/layout/IconVerticalSolidList"/>
    <dgm:cxn modelId="{3B55FCFE-7F6C-41FE-875A-E982CE737709}" type="presParOf" srcId="{992227BF-85CC-41FA-B29D-E954B85B4CE3}" destId="{9935159E-58DC-4D05-9EBB-415C135A136F}" srcOrd="1" destOrd="0" presId="urn:microsoft.com/office/officeart/2018/2/layout/IconVerticalSolidList"/>
    <dgm:cxn modelId="{65484C8B-F575-452E-9804-EC0A3218DAF5}" type="presParOf" srcId="{992227BF-85CC-41FA-B29D-E954B85B4CE3}" destId="{9072A20F-2229-486D-A44F-D9CDC62B83E3}" srcOrd="2" destOrd="0" presId="urn:microsoft.com/office/officeart/2018/2/layout/IconVerticalSolidList"/>
    <dgm:cxn modelId="{0B8FA445-A448-4BF9-B466-81C3797FE80A}" type="presParOf" srcId="{9072A20F-2229-486D-A44F-D9CDC62B83E3}" destId="{9239F255-B303-4A48-AF46-BBBDF6DA6E9D}" srcOrd="0" destOrd="0" presId="urn:microsoft.com/office/officeart/2018/2/layout/IconVerticalSolidList"/>
    <dgm:cxn modelId="{D143F91E-636C-46FB-AA9F-A05CDC507929}" type="presParOf" srcId="{9072A20F-2229-486D-A44F-D9CDC62B83E3}" destId="{AC3AAF1F-29DD-4EAF-A896-9CF80EDC9802}" srcOrd="1" destOrd="0" presId="urn:microsoft.com/office/officeart/2018/2/layout/IconVerticalSolidList"/>
    <dgm:cxn modelId="{51777C6C-3F6F-439F-95CD-EC956527DE40}" type="presParOf" srcId="{9072A20F-2229-486D-A44F-D9CDC62B83E3}" destId="{CDCC6589-FE26-4E94-98C4-702B8C404D5F}" srcOrd="2" destOrd="0" presId="urn:microsoft.com/office/officeart/2018/2/layout/IconVerticalSolidList"/>
    <dgm:cxn modelId="{FB744A59-CF9B-4AD7-9FF3-F04993139B19}" type="presParOf" srcId="{9072A20F-2229-486D-A44F-D9CDC62B83E3}" destId="{5FDB831E-1C3F-4449-BE58-822A20326688}" srcOrd="3" destOrd="0" presId="urn:microsoft.com/office/officeart/2018/2/layout/IconVerticalSolidList"/>
    <dgm:cxn modelId="{BD11FF9B-19A7-4972-91A8-19458A677F36}" type="presParOf" srcId="{992227BF-85CC-41FA-B29D-E954B85B4CE3}" destId="{AC39C35F-620C-4354-BA66-D95389B2DAAE}" srcOrd="3" destOrd="0" presId="urn:microsoft.com/office/officeart/2018/2/layout/IconVerticalSolidList"/>
    <dgm:cxn modelId="{E36A50A2-13A7-40C1-A04A-C67ABA66CBCA}" type="presParOf" srcId="{992227BF-85CC-41FA-B29D-E954B85B4CE3}" destId="{F02DF69F-5560-497F-B1F3-A27BCF1D5ECA}" srcOrd="4" destOrd="0" presId="urn:microsoft.com/office/officeart/2018/2/layout/IconVerticalSolidList"/>
    <dgm:cxn modelId="{3DD0B27A-B605-482D-8551-A8B933153DE9}" type="presParOf" srcId="{F02DF69F-5560-497F-B1F3-A27BCF1D5ECA}" destId="{C6F69E2B-C441-49C9-AF87-DA7156FD2BA1}" srcOrd="0" destOrd="0" presId="urn:microsoft.com/office/officeart/2018/2/layout/IconVerticalSolidList"/>
    <dgm:cxn modelId="{6FC05142-3DD5-42E7-A47C-ECD8EC0D8198}" type="presParOf" srcId="{F02DF69F-5560-497F-B1F3-A27BCF1D5ECA}" destId="{199EFEFE-67EB-473E-80F5-01D631A8614C}" srcOrd="1" destOrd="0" presId="urn:microsoft.com/office/officeart/2018/2/layout/IconVerticalSolidList"/>
    <dgm:cxn modelId="{D9F13910-2AFC-4B6A-9F94-647420CCE663}" type="presParOf" srcId="{F02DF69F-5560-497F-B1F3-A27BCF1D5ECA}" destId="{6EA101DB-591F-4896-AAFB-CF66A13430A7}" srcOrd="2" destOrd="0" presId="urn:microsoft.com/office/officeart/2018/2/layout/IconVerticalSolidList"/>
    <dgm:cxn modelId="{43604471-9570-41A8-9A35-3B24971CC8F8}" type="presParOf" srcId="{F02DF69F-5560-497F-B1F3-A27BCF1D5ECA}" destId="{2A5ED822-6DD6-4209-84C3-A30ECA85D83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A1F15-A58D-4543-9E69-B2974EF0D491}">
      <dsp:nvSpPr>
        <dsp:cNvPr id="0" name=""/>
        <dsp:cNvSpPr/>
      </dsp:nvSpPr>
      <dsp:spPr>
        <a:xfrm>
          <a:off x="0" y="0"/>
          <a:ext cx="4562415" cy="11984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5C6515-B9DC-4029-8BEF-3D841E4E4F7F}">
      <dsp:nvSpPr>
        <dsp:cNvPr id="0" name=""/>
        <dsp:cNvSpPr/>
      </dsp:nvSpPr>
      <dsp:spPr>
        <a:xfrm>
          <a:off x="276877" y="225887"/>
          <a:ext cx="830469" cy="747712"/>
        </a:xfrm>
        <a:prstGeom prst="rect">
          <a:avLst/>
        </a:prstGeom>
        <a:blipFill dpi="0" rotWithShape="1">
          <a:blip xmlns:r="http://schemas.openxmlformats.org/officeDocument/2006/relationships" r:embed="rId1">
            <a:alphaModFix amt="93000"/>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1B4F68-EA37-4150-8180-0EDEB014B437}">
      <dsp:nvSpPr>
        <dsp:cNvPr id="0" name=""/>
        <dsp:cNvSpPr/>
      </dsp:nvSpPr>
      <dsp:spPr>
        <a:xfrm>
          <a:off x="1384225" y="512"/>
          <a:ext cx="3178189" cy="119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37" tIns="126837" rIns="126837" bIns="126837" numCol="1" spcCol="1270" anchor="ctr" anchorCtr="0">
          <a:noAutofit/>
        </a:bodyPr>
        <a:lstStyle/>
        <a:p>
          <a:pPr marL="0" lvl="0" indent="0" algn="l" defTabSz="889000">
            <a:lnSpc>
              <a:spcPct val="100000"/>
            </a:lnSpc>
            <a:spcBef>
              <a:spcPct val="0"/>
            </a:spcBef>
            <a:spcAft>
              <a:spcPct val="35000"/>
            </a:spcAft>
            <a:buNone/>
          </a:pPr>
          <a:r>
            <a:rPr lang="en-US" sz="2000" kern="1200"/>
            <a:t>Applicant Information &amp; Project Information</a:t>
          </a:r>
        </a:p>
      </dsp:txBody>
      <dsp:txXfrm>
        <a:off x="1384225" y="512"/>
        <a:ext cx="3178189" cy="1198463"/>
      </dsp:txXfrm>
    </dsp:sp>
    <dsp:sp modelId="{9239F255-B303-4A48-AF46-BBBDF6DA6E9D}">
      <dsp:nvSpPr>
        <dsp:cNvPr id="0" name=""/>
        <dsp:cNvSpPr/>
      </dsp:nvSpPr>
      <dsp:spPr>
        <a:xfrm>
          <a:off x="0" y="1498591"/>
          <a:ext cx="4562415" cy="11984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3AAF1F-29DD-4EAF-A896-9CF80EDC9802}">
      <dsp:nvSpPr>
        <dsp:cNvPr id="0" name=""/>
        <dsp:cNvSpPr/>
      </dsp:nvSpPr>
      <dsp:spPr>
        <a:xfrm>
          <a:off x="283466" y="1718100"/>
          <a:ext cx="817292" cy="759445"/>
        </a:xfrm>
        <a:prstGeom prst="rect">
          <a:avLst/>
        </a:prstGeom>
        <a:blipFill>
          <a:blip xmlns:r="http://schemas.openxmlformats.org/officeDocument/2006/relationships" r:embed="rId2">
            <a:duotone>
              <a:schemeClr val="accent3">
                <a:hueOff val="0"/>
                <a:satOff val="0"/>
                <a:lumOff val="0"/>
                <a:alphaOff val="0"/>
                <a:shade val="20000"/>
                <a:satMod val="200000"/>
              </a:schemeClr>
              <a:schemeClr val="accent3">
                <a:hueOff val="0"/>
                <a:satOff val="0"/>
                <a:lumOff val="0"/>
                <a:alphaOff val="0"/>
                <a:tint val="12000"/>
                <a:satMod val="190000"/>
              </a:schemeClr>
            </a:duotone>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DB831E-1C3F-4449-BE58-822A20326688}">
      <dsp:nvSpPr>
        <dsp:cNvPr id="0" name=""/>
        <dsp:cNvSpPr/>
      </dsp:nvSpPr>
      <dsp:spPr>
        <a:xfrm>
          <a:off x="1384225" y="1498591"/>
          <a:ext cx="3178189" cy="119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37" tIns="126837" rIns="126837" bIns="126837" numCol="1" spcCol="1270" anchor="ctr" anchorCtr="0">
          <a:noAutofit/>
        </a:bodyPr>
        <a:lstStyle/>
        <a:p>
          <a:pPr marL="0" lvl="0" indent="0" algn="l" defTabSz="889000">
            <a:lnSpc>
              <a:spcPct val="100000"/>
            </a:lnSpc>
            <a:spcBef>
              <a:spcPct val="0"/>
            </a:spcBef>
            <a:spcAft>
              <a:spcPct val="35000"/>
            </a:spcAft>
            <a:buNone/>
          </a:pPr>
          <a:r>
            <a:rPr lang="en-US" sz="2000" kern="1200"/>
            <a:t>Project Proposal Narrative</a:t>
          </a:r>
        </a:p>
      </dsp:txBody>
      <dsp:txXfrm>
        <a:off x="1384225" y="1498591"/>
        <a:ext cx="3178189" cy="1198463"/>
      </dsp:txXfrm>
    </dsp:sp>
    <dsp:sp modelId="{C6F69E2B-C441-49C9-AF87-DA7156FD2BA1}">
      <dsp:nvSpPr>
        <dsp:cNvPr id="0" name=""/>
        <dsp:cNvSpPr/>
      </dsp:nvSpPr>
      <dsp:spPr>
        <a:xfrm>
          <a:off x="0" y="2996670"/>
          <a:ext cx="4562415" cy="11984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9EFEFE-67EB-473E-80F5-01D631A8614C}">
      <dsp:nvSpPr>
        <dsp:cNvPr id="0" name=""/>
        <dsp:cNvSpPr/>
      </dsp:nvSpPr>
      <dsp:spPr>
        <a:xfrm>
          <a:off x="261694" y="3212026"/>
          <a:ext cx="860836" cy="767750"/>
        </a:xfrm>
        <a:prstGeom prst="rect">
          <a:avLst/>
        </a:prstGeom>
        <a:blipFill>
          <a:blip xmlns:r="http://schemas.openxmlformats.org/officeDocument/2006/relationships" r:embed="rId3">
            <a:duotone>
              <a:schemeClr val="accent4">
                <a:hueOff val="0"/>
                <a:satOff val="0"/>
                <a:lumOff val="0"/>
                <a:alphaOff val="0"/>
                <a:shade val="20000"/>
                <a:satMod val="200000"/>
              </a:schemeClr>
              <a:schemeClr val="accent4">
                <a:hueOff val="0"/>
                <a:satOff val="0"/>
                <a:lumOff val="0"/>
                <a:alphaOff val="0"/>
                <a:tint val="12000"/>
                <a:satMod val="190000"/>
              </a:schemeClr>
            </a:duotone>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5ED822-6DD6-4209-84C3-A30ECA85D832}">
      <dsp:nvSpPr>
        <dsp:cNvPr id="0" name=""/>
        <dsp:cNvSpPr/>
      </dsp:nvSpPr>
      <dsp:spPr>
        <a:xfrm>
          <a:off x="1384225" y="2996670"/>
          <a:ext cx="3178189" cy="119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37" tIns="126837" rIns="126837" bIns="126837" numCol="1" spcCol="1270" anchor="ctr" anchorCtr="0">
          <a:noAutofit/>
        </a:bodyPr>
        <a:lstStyle/>
        <a:p>
          <a:pPr marL="0" lvl="0" indent="0" algn="l" defTabSz="889000">
            <a:lnSpc>
              <a:spcPct val="100000"/>
            </a:lnSpc>
            <a:spcBef>
              <a:spcPct val="0"/>
            </a:spcBef>
            <a:spcAft>
              <a:spcPct val="35000"/>
            </a:spcAft>
            <a:buNone/>
          </a:pPr>
          <a:r>
            <a:rPr lang="en-US" sz="2000" kern="1200"/>
            <a:t>Project Budget &amp; Optional Items: Resume, Photos, Website, etc.</a:t>
          </a:r>
        </a:p>
      </dsp:txBody>
      <dsp:txXfrm>
        <a:off x="1384225" y="2996670"/>
        <a:ext cx="3178189" cy="119846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6A9C1A-4A94-4308-9700-7C3AA4FF4F33}" type="datetimeFigureOut">
              <a:rPr lang="en-US" smtClean="0"/>
              <a:t>11/15/2021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E3C40F-1EE5-44B3-BB01-9207AA43C7F0}" type="slidenum">
              <a:rPr lang="en-US" smtClean="0"/>
              <a:t>‹#›</a:t>
            </a:fld>
            <a:endParaRPr lang="en-US"/>
          </a:p>
        </p:txBody>
      </p:sp>
    </p:spTree>
    <p:extLst>
      <p:ext uri="{BB962C8B-B14F-4D97-AF65-F5344CB8AC3E}">
        <p14:creationId xmlns:p14="http://schemas.microsoft.com/office/powerpoint/2010/main" val="3651039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5">
              <a:defRPr/>
            </a:pPr>
            <a:r>
              <a:rPr lang="en-US"/>
              <a:t>Show flow in the beginning as people enter</a:t>
            </a:r>
          </a:p>
          <a:p>
            <a:r>
              <a:rPr lang="en-US"/>
              <a:t>PLAY MUSIC: https://open.spotify.com/playlist/4kfK9upmzhISFeUCDzthyA</a:t>
            </a:r>
          </a:p>
          <a:p>
            <a:endParaRPr lang="en-US"/>
          </a:p>
        </p:txBody>
      </p:sp>
      <p:sp>
        <p:nvSpPr>
          <p:cNvPr id="4" name="Slide Number Placeholder 3"/>
          <p:cNvSpPr>
            <a:spLocks noGrp="1"/>
          </p:cNvSpPr>
          <p:nvPr>
            <p:ph type="sldNum" sz="quarter" idx="5"/>
          </p:nvPr>
        </p:nvSpPr>
        <p:spPr/>
        <p:txBody>
          <a:bodyPr/>
          <a:lstStyle/>
          <a:p>
            <a:fld id="{46E3C40F-1EE5-44B3-BB01-9207AA43C7F0}" type="slidenum">
              <a:rPr lang="en-US" smtClean="0"/>
              <a:t>1</a:t>
            </a:fld>
            <a:endParaRPr lang="en-US"/>
          </a:p>
        </p:txBody>
      </p:sp>
    </p:spTree>
    <p:extLst>
      <p:ext uri="{BB962C8B-B14F-4D97-AF65-F5344CB8AC3E}">
        <p14:creationId xmlns:p14="http://schemas.microsoft.com/office/powerpoint/2010/main" val="1453462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Erika:</a:t>
            </a:r>
          </a:p>
          <a:p>
            <a:endParaRPr lang="en-US" b="1"/>
          </a:p>
          <a:p>
            <a:r>
              <a:rPr lang="en-US" b="0"/>
              <a:t>By sharing a story from one of our former Innovator’s, Hilal Ibrahim, who was part of the first program year in 2018, where she used her project to develop her business, Henna &amp; Hijabs.</a:t>
            </a:r>
          </a:p>
          <a:p>
            <a:endParaRPr lang="en-US" b="0"/>
          </a:p>
          <a:p>
            <a:r>
              <a:rPr lang="en-US" b="0"/>
              <a:t>Jasmine drop business link: https://hennaandhijabs.com/</a:t>
            </a:r>
            <a:endParaRPr lang="en-US" b="1"/>
          </a:p>
        </p:txBody>
      </p:sp>
      <p:sp>
        <p:nvSpPr>
          <p:cNvPr id="4" name="Slide Number Placeholder 3"/>
          <p:cNvSpPr>
            <a:spLocks noGrp="1"/>
          </p:cNvSpPr>
          <p:nvPr>
            <p:ph type="sldNum" sz="quarter" idx="5"/>
          </p:nvPr>
        </p:nvSpPr>
        <p:spPr/>
        <p:txBody>
          <a:bodyPr/>
          <a:lstStyle/>
          <a:p>
            <a:fld id="{46E3C40F-1EE5-44B3-BB01-9207AA43C7F0}" type="slidenum">
              <a:rPr lang="en-US" smtClean="0"/>
              <a:t>10</a:t>
            </a:fld>
            <a:endParaRPr lang="en-US"/>
          </a:p>
        </p:txBody>
      </p:sp>
    </p:spTree>
    <p:extLst>
      <p:ext uri="{BB962C8B-B14F-4D97-AF65-F5344CB8AC3E}">
        <p14:creationId xmlns:p14="http://schemas.microsoft.com/office/powerpoint/2010/main" val="2220266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16" eaLnBrk="0" hangingPunct="0">
              <a:spcBef>
                <a:spcPct val="30000"/>
              </a:spcBef>
              <a:defRPr sz="1200">
                <a:solidFill>
                  <a:schemeClr val="tx1"/>
                </a:solidFill>
                <a:latin typeface="Times New Roman" pitchFamily="18" charset="0"/>
              </a:defRPr>
            </a:lvl1pPr>
            <a:lvl2pPr marL="728960" indent="-280370" defTabSz="914316" eaLnBrk="0" hangingPunct="0">
              <a:spcBef>
                <a:spcPct val="30000"/>
              </a:spcBef>
              <a:defRPr sz="1200">
                <a:solidFill>
                  <a:schemeClr val="tx1"/>
                </a:solidFill>
                <a:latin typeface="Times New Roman" pitchFamily="18" charset="0"/>
              </a:defRPr>
            </a:lvl2pPr>
            <a:lvl3pPr marL="1121477" indent="-224295" defTabSz="914316" eaLnBrk="0" hangingPunct="0">
              <a:spcBef>
                <a:spcPct val="30000"/>
              </a:spcBef>
              <a:defRPr sz="1200">
                <a:solidFill>
                  <a:schemeClr val="tx1"/>
                </a:solidFill>
                <a:latin typeface="Times New Roman" pitchFamily="18" charset="0"/>
              </a:defRPr>
            </a:lvl3pPr>
            <a:lvl4pPr marL="1570067" indent="-224295" defTabSz="914316" eaLnBrk="0" hangingPunct="0">
              <a:spcBef>
                <a:spcPct val="30000"/>
              </a:spcBef>
              <a:defRPr sz="1200">
                <a:solidFill>
                  <a:schemeClr val="tx1"/>
                </a:solidFill>
                <a:latin typeface="Times New Roman" pitchFamily="18" charset="0"/>
              </a:defRPr>
            </a:lvl4pPr>
            <a:lvl5pPr marL="2018658" indent="-224295" defTabSz="914316" eaLnBrk="0" hangingPunct="0">
              <a:spcBef>
                <a:spcPct val="30000"/>
              </a:spcBef>
              <a:defRPr sz="1200">
                <a:solidFill>
                  <a:schemeClr val="tx1"/>
                </a:solidFill>
                <a:latin typeface="Times New Roman" pitchFamily="18" charset="0"/>
              </a:defRPr>
            </a:lvl5pPr>
            <a:lvl6pPr marL="2467249" indent="-224295" defTabSz="914316" eaLnBrk="0" fontAlgn="base" hangingPunct="0">
              <a:spcBef>
                <a:spcPct val="30000"/>
              </a:spcBef>
              <a:spcAft>
                <a:spcPct val="0"/>
              </a:spcAft>
              <a:defRPr sz="1200">
                <a:solidFill>
                  <a:schemeClr val="tx1"/>
                </a:solidFill>
                <a:latin typeface="Times New Roman" pitchFamily="18" charset="0"/>
              </a:defRPr>
            </a:lvl6pPr>
            <a:lvl7pPr marL="2915840" indent="-224295" defTabSz="914316" eaLnBrk="0" fontAlgn="base" hangingPunct="0">
              <a:spcBef>
                <a:spcPct val="30000"/>
              </a:spcBef>
              <a:spcAft>
                <a:spcPct val="0"/>
              </a:spcAft>
              <a:defRPr sz="1200">
                <a:solidFill>
                  <a:schemeClr val="tx1"/>
                </a:solidFill>
                <a:latin typeface="Times New Roman" pitchFamily="18" charset="0"/>
              </a:defRPr>
            </a:lvl7pPr>
            <a:lvl8pPr marL="3364431" indent="-224295" defTabSz="914316" eaLnBrk="0" fontAlgn="base" hangingPunct="0">
              <a:spcBef>
                <a:spcPct val="30000"/>
              </a:spcBef>
              <a:spcAft>
                <a:spcPct val="0"/>
              </a:spcAft>
              <a:defRPr sz="1200">
                <a:solidFill>
                  <a:schemeClr val="tx1"/>
                </a:solidFill>
                <a:latin typeface="Times New Roman" pitchFamily="18" charset="0"/>
              </a:defRPr>
            </a:lvl8pPr>
            <a:lvl9pPr marL="3813021" indent="-224295" defTabSz="914316"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7D045A6-228A-4F4E-A46A-072E9E2932E8}" type="slidenum">
              <a:rPr lang="en-US" altLang="en-US" smtClean="0"/>
              <a:pPr eaLnBrk="1" hangingPunct="1">
                <a:spcBef>
                  <a:spcPct val="0"/>
                </a:spcBef>
              </a:pPr>
              <a:t>11</a:t>
            </a:fld>
            <a:endParaRPr lang="en-US" altLang="en-US"/>
          </a:p>
        </p:txBody>
      </p:sp>
      <p:sp>
        <p:nvSpPr>
          <p:cNvPr id="39939" name="Rectangle 2"/>
          <p:cNvSpPr>
            <a:spLocks noGrp="1" noRot="1" noChangeAspect="1" noChangeArrowheads="1" noTextEdit="1"/>
          </p:cNvSpPr>
          <p:nvPr>
            <p:ph type="sldImg"/>
          </p:nvPr>
        </p:nvSpPr>
        <p:spPr>
          <a:xfrm>
            <a:off x="381000" y="685800"/>
            <a:ext cx="6096000" cy="3429000"/>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 LaCora?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The Innovator program launched in 2018, to invest in young women ages 16-24, whose leadership, ideas, and solutions advance key recommendations in the Young Women’s Initiative of Minnesota (YWI MN), Blueprint for Action. Each WFMN Innovator was awarded a one-time $2,500 grant to lead this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D4A5A"/>
                </a:solidFill>
                <a:effectLst/>
                <a:latin typeface="Open Sans" panose="020B0606030504020204" pitchFamily="34" charset="0"/>
              </a:rPr>
              <a:t>Each quarter, WFMN will engage the cohort in leadership development, advocacy opportunities, and community building to scale their leadership and project impact.</a:t>
            </a:r>
          </a:p>
          <a:p>
            <a:pPr marL="0" indent="0">
              <a:buFont typeface="Arial" panose="020B0604020202020204" pitchFamily="34" charset="0"/>
              <a:buNone/>
            </a:pPr>
            <a:endParaRPr lang="en-US" sz="1200" b="0" i="0">
              <a:solidFill>
                <a:srgbClr val="4D4A5A"/>
              </a:solidFill>
              <a:effectLst/>
              <a:latin typeface="Open Sans" panose="020B0606030504020204" pitchFamily="34" charset="0"/>
            </a:endParaRPr>
          </a:p>
          <a:p>
            <a:pPr marL="0" indent="0">
              <a:buFont typeface="Arial" panose="020B0604020202020204" pitchFamily="34" charset="0"/>
              <a:buNone/>
            </a:pPr>
            <a:r>
              <a:rPr lang="en-US" sz="2800" b="1">
                <a:solidFill>
                  <a:schemeClr val="bg1"/>
                </a:solidFill>
                <a:latin typeface="Clarendon URW Light"/>
              </a:rPr>
              <a:t>Program consists of:</a:t>
            </a:r>
          </a:p>
          <a:p>
            <a:pPr marL="800100" lvl="1" indent="-342900">
              <a:buFont typeface="Aldhabi" panose="01000000000000000000" pitchFamily="2" charset="-78"/>
              <a:buChar char="→"/>
            </a:pPr>
            <a:r>
              <a:rPr lang="en-US" sz="2800" b="1">
                <a:solidFill>
                  <a:schemeClr val="bg1"/>
                </a:solidFill>
                <a:latin typeface="Clarendon URW Light"/>
              </a:rPr>
              <a:t>Leadership development</a:t>
            </a:r>
          </a:p>
          <a:p>
            <a:pPr marL="800100" lvl="1" indent="-342900">
              <a:buFont typeface="Aldhabi" panose="01000000000000000000" pitchFamily="2" charset="-78"/>
              <a:buChar char="→"/>
            </a:pPr>
            <a:r>
              <a:rPr lang="en-US" sz="2800" b="1">
                <a:solidFill>
                  <a:schemeClr val="bg1"/>
                </a:solidFill>
                <a:latin typeface="Clarendon URW Light"/>
              </a:rPr>
              <a:t>101 Coaching</a:t>
            </a:r>
          </a:p>
          <a:p>
            <a:pPr marL="800100" lvl="1" indent="-342900">
              <a:buFont typeface="Aldhabi" panose="01000000000000000000" pitchFamily="2" charset="-78"/>
              <a:buChar char="→"/>
            </a:pPr>
            <a:r>
              <a:rPr lang="en-US" sz="2800" b="1">
                <a:solidFill>
                  <a:schemeClr val="bg1"/>
                </a:solidFill>
                <a:latin typeface="Clarendon URW Light"/>
              </a:rPr>
              <a:t>Convenings and trainings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p:txBody>
      </p:sp>
    </p:spTree>
    <p:extLst>
      <p:ext uri="{BB962C8B-B14F-4D97-AF65-F5344CB8AC3E}">
        <p14:creationId xmlns:p14="http://schemas.microsoft.com/office/powerpoint/2010/main" val="364403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LaCora talk through Program Focus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effectLst/>
                <a:latin typeface="Clarendon URW Light"/>
                <a:ea typeface="Calibri" panose="020F0502020204030204" pitchFamily="34" charset="0"/>
                <a:cs typeface="Times New Roman" panose="02020603050405020304" pitchFamily="18" charset="0"/>
              </a:rPr>
              <a:t>Your project should further one of the key goals of the Young Women’s Initiative. Within each goal, your project should encompass one or more of the following </a:t>
            </a:r>
            <a:r>
              <a:rPr lang="en-US" sz="1200" i="1">
                <a:solidFill>
                  <a:schemeClr val="bg1"/>
                </a:solidFill>
                <a:effectLst/>
                <a:latin typeface="Clarendon URW Light"/>
                <a:ea typeface="Calibri" panose="020F0502020204030204" pitchFamily="34" charset="0"/>
                <a:cs typeface="Times New Roman" panose="02020603050405020304" pitchFamily="18" charset="0"/>
              </a:rPr>
              <a:t>Blueprint for Action</a:t>
            </a:r>
            <a:r>
              <a:rPr lang="en-US" sz="1200">
                <a:solidFill>
                  <a:schemeClr val="bg1"/>
                </a:solidFill>
                <a:effectLst/>
                <a:latin typeface="Clarendon URW Light"/>
                <a:ea typeface="Calibri" panose="020F0502020204030204" pitchFamily="34" charset="0"/>
                <a:cs typeface="Times New Roman" panose="02020603050405020304" pitchFamily="18" charset="0"/>
              </a:rPr>
              <a:t> recommendations focus areas:</a:t>
            </a:r>
          </a:p>
          <a:p>
            <a:endParaRPr lang="en-US"/>
          </a:p>
          <a:p>
            <a:endParaRPr lang="en-US"/>
          </a:p>
          <a:p>
            <a:r>
              <a:rPr lang="en-US"/>
              <a:t>Erika Drop Preview Worksheet</a:t>
            </a:r>
          </a:p>
          <a:p>
            <a:r>
              <a:rPr lang="en-US"/>
              <a:t>WFMN Innovator Grant Guidelines And Application Preview Worksheet: https://5hmu22w0slizp30doyr8p14u-wpengine.netdna-ssl.com/wp-content/uploads/2021/11/WFMN-Innovator-Grant-Guidelines-and-Application-Preview-Worksheet.pdf</a:t>
            </a:r>
          </a:p>
          <a:p>
            <a:endParaRPr lang="en-US"/>
          </a:p>
        </p:txBody>
      </p:sp>
      <p:sp>
        <p:nvSpPr>
          <p:cNvPr id="4" name="Slide Number Placeholder 3"/>
          <p:cNvSpPr>
            <a:spLocks noGrp="1"/>
          </p:cNvSpPr>
          <p:nvPr>
            <p:ph type="sldNum" sz="quarter" idx="5"/>
          </p:nvPr>
        </p:nvSpPr>
        <p:spPr/>
        <p:txBody>
          <a:bodyPr/>
          <a:lstStyle/>
          <a:p>
            <a:fld id="{46E3C40F-1EE5-44B3-BB01-9207AA43C7F0}" type="slidenum">
              <a:rPr lang="en-US" smtClean="0"/>
              <a:t>12</a:t>
            </a:fld>
            <a:endParaRPr lang="en-US"/>
          </a:p>
        </p:txBody>
      </p:sp>
    </p:spTree>
    <p:extLst>
      <p:ext uri="{BB962C8B-B14F-4D97-AF65-F5344CB8AC3E}">
        <p14:creationId xmlns:p14="http://schemas.microsoft.com/office/powerpoint/2010/main" val="438733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LaCora talk through Program Focus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effectLst/>
                <a:latin typeface="Clarendon URW Light"/>
                <a:ea typeface="Calibri" panose="020F0502020204030204" pitchFamily="34" charset="0"/>
                <a:cs typeface="Times New Roman" panose="02020603050405020304" pitchFamily="18" charset="0"/>
              </a:rPr>
              <a:t>Your project should further one of the key goals of the Young Women’s Initiative. Within each goal, your project should encompass one or more of the following </a:t>
            </a:r>
            <a:r>
              <a:rPr lang="en-US" sz="1200" i="1">
                <a:solidFill>
                  <a:schemeClr val="bg1"/>
                </a:solidFill>
                <a:effectLst/>
                <a:latin typeface="Clarendon URW Light"/>
                <a:ea typeface="Calibri" panose="020F0502020204030204" pitchFamily="34" charset="0"/>
                <a:cs typeface="Times New Roman" panose="02020603050405020304" pitchFamily="18" charset="0"/>
              </a:rPr>
              <a:t>Blueprint for Action</a:t>
            </a:r>
            <a:r>
              <a:rPr lang="en-US" sz="1200">
                <a:solidFill>
                  <a:schemeClr val="bg1"/>
                </a:solidFill>
                <a:effectLst/>
                <a:latin typeface="Clarendon URW Light"/>
                <a:ea typeface="Calibri" panose="020F0502020204030204" pitchFamily="34" charset="0"/>
                <a:cs typeface="Times New Roman" panose="02020603050405020304" pitchFamily="18" charset="0"/>
              </a:rPr>
              <a:t> recommendations focus areas:</a:t>
            </a:r>
          </a:p>
          <a:p>
            <a:endParaRPr lang="en-US"/>
          </a:p>
          <a:p>
            <a:endParaRPr lang="en-US"/>
          </a:p>
          <a:p>
            <a:r>
              <a:rPr lang="en-US"/>
              <a:t>Erika Drop Preview Worksheet: https://5hmu22w0slizp30doyr8p14u-wpengine.netdna-ssl.com/wp-content/uploads/2021/11/WFMN-Innovator-Grant-Guidelines-and-Application-Preview-Worksheet.pdf</a:t>
            </a:r>
          </a:p>
          <a:p>
            <a:endParaRPr lang="en-US"/>
          </a:p>
        </p:txBody>
      </p:sp>
      <p:sp>
        <p:nvSpPr>
          <p:cNvPr id="4" name="Slide Number Placeholder 3"/>
          <p:cNvSpPr>
            <a:spLocks noGrp="1"/>
          </p:cNvSpPr>
          <p:nvPr>
            <p:ph type="sldNum" sz="quarter" idx="5"/>
          </p:nvPr>
        </p:nvSpPr>
        <p:spPr/>
        <p:txBody>
          <a:bodyPr/>
          <a:lstStyle/>
          <a:p>
            <a:fld id="{46E3C40F-1EE5-44B3-BB01-9207AA43C7F0}" type="slidenum">
              <a:rPr lang="en-US" smtClean="0"/>
              <a:t>13</a:t>
            </a:fld>
            <a:endParaRPr lang="en-US"/>
          </a:p>
        </p:txBody>
      </p:sp>
    </p:spTree>
    <p:extLst>
      <p:ext uri="{BB962C8B-B14F-4D97-AF65-F5344CB8AC3E}">
        <p14:creationId xmlns:p14="http://schemas.microsoft.com/office/powerpoint/2010/main" val="2294341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LaCora talk through Program Focus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effectLst/>
                <a:latin typeface="Clarendon URW Light"/>
                <a:ea typeface="Calibri" panose="020F0502020204030204" pitchFamily="34" charset="0"/>
                <a:cs typeface="Times New Roman" panose="02020603050405020304" pitchFamily="18" charset="0"/>
              </a:rPr>
              <a:t>Your project should further one of the key goals of the Young Women’s Initiative. Within each goal, your project should encompass one or more of the following </a:t>
            </a:r>
            <a:r>
              <a:rPr lang="en-US" sz="1200" i="1">
                <a:solidFill>
                  <a:schemeClr val="bg1"/>
                </a:solidFill>
                <a:effectLst/>
                <a:latin typeface="Clarendon URW Light"/>
                <a:ea typeface="Calibri" panose="020F0502020204030204" pitchFamily="34" charset="0"/>
                <a:cs typeface="Times New Roman" panose="02020603050405020304" pitchFamily="18" charset="0"/>
              </a:rPr>
              <a:t>Blueprint for Action</a:t>
            </a:r>
            <a:r>
              <a:rPr lang="en-US" sz="1200">
                <a:solidFill>
                  <a:schemeClr val="bg1"/>
                </a:solidFill>
                <a:effectLst/>
                <a:latin typeface="Clarendon URW Light"/>
                <a:ea typeface="Calibri" panose="020F0502020204030204" pitchFamily="34" charset="0"/>
                <a:cs typeface="Times New Roman" panose="02020603050405020304" pitchFamily="18" charset="0"/>
              </a:rPr>
              <a:t> recommendations focus areas:</a:t>
            </a:r>
          </a:p>
          <a:p>
            <a:endParaRPr lang="en-US"/>
          </a:p>
          <a:p>
            <a:endParaRPr lang="en-US"/>
          </a:p>
          <a:p>
            <a:r>
              <a:rPr lang="en-US"/>
              <a:t>Erika Drop Preview Worksheet: https://5hmu22w0slizp30doyr8p14u-wpengine.netdna-ssl.com/wp-content/uploads/2021/11/WFMN-Innovator-Grant-Guidelines-and-Application-Preview-Worksheet.pdf</a:t>
            </a:r>
          </a:p>
          <a:p>
            <a:endParaRPr lang="en-US"/>
          </a:p>
        </p:txBody>
      </p:sp>
      <p:sp>
        <p:nvSpPr>
          <p:cNvPr id="4" name="Slide Number Placeholder 3"/>
          <p:cNvSpPr>
            <a:spLocks noGrp="1"/>
          </p:cNvSpPr>
          <p:nvPr>
            <p:ph type="sldNum" sz="quarter" idx="5"/>
          </p:nvPr>
        </p:nvSpPr>
        <p:spPr/>
        <p:txBody>
          <a:bodyPr/>
          <a:lstStyle/>
          <a:p>
            <a:fld id="{46E3C40F-1EE5-44B3-BB01-9207AA43C7F0}" type="slidenum">
              <a:rPr lang="en-US" smtClean="0"/>
              <a:t>14</a:t>
            </a:fld>
            <a:endParaRPr lang="en-US"/>
          </a:p>
        </p:txBody>
      </p:sp>
    </p:spTree>
    <p:extLst>
      <p:ext uri="{BB962C8B-B14F-4D97-AF65-F5344CB8AC3E}">
        <p14:creationId xmlns:p14="http://schemas.microsoft.com/office/powerpoint/2010/main" val="2832372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b="1">
                <a:solidFill>
                  <a:prstClr val="black">
                    <a:lumMod val="50000"/>
                    <a:lumOff val="50000"/>
                  </a:prstClr>
                </a:solidFill>
                <a:latin typeface="Clarendon URW Light"/>
                <a:ea typeface="Gotham-Light" charset="0"/>
                <a:cs typeface="Gotham-Light" charset="0"/>
              </a:rPr>
              <a:t>LaCora:</a:t>
            </a:r>
          </a:p>
          <a:p>
            <a:pPr>
              <a:lnSpc>
                <a:spcPct val="100000"/>
              </a:lnSpc>
            </a:pPr>
            <a:endParaRPr lang="en-US" sz="1200" b="1">
              <a:solidFill>
                <a:prstClr val="black">
                  <a:lumMod val="50000"/>
                  <a:lumOff val="50000"/>
                </a:prstClr>
              </a:solidFill>
              <a:latin typeface="Clarendon URW Light"/>
              <a:ea typeface="Gotham-Light" charset="0"/>
              <a:cs typeface="Gotham-Light" charset="0"/>
            </a:endParaRPr>
          </a:p>
          <a:p>
            <a:pPr>
              <a:lnSpc>
                <a:spcPct val="100000"/>
              </a:lnSpc>
            </a:pPr>
            <a:r>
              <a:rPr lang="en-US" sz="1200" b="1">
                <a:solidFill>
                  <a:schemeClr val="accent1"/>
                </a:solidFill>
                <a:latin typeface="Clarendon URW Light"/>
                <a:ea typeface="Gotham" charset="0"/>
                <a:cs typeface="Gotham" charset="0"/>
              </a:rPr>
              <a:t>GRANT TYPE</a:t>
            </a:r>
            <a:br>
              <a:rPr lang="en-US" sz="1200">
                <a:solidFill>
                  <a:prstClr val="black">
                    <a:lumMod val="50000"/>
                    <a:lumOff val="50000"/>
                  </a:prstClr>
                </a:solidFill>
                <a:latin typeface="Clarendon URW Light"/>
                <a:ea typeface="Gotham-Light" charset="0"/>
                <a:cs typeface="Gotham-Light" charset="0"/>
              </a:rPr>
            </a:br>
            <a:r>
              <a:rPr lang="en-US" sz="1200">
                <a:solidFill>
                  <a:prstClr val="black"/>
                </a:solidFill>
                <a:latin typeface="Clarendon URW Light"/>
                <a:ea typeface="Gotham-Light" charset="0"/>
                <a:cs typeface="Gotham-Light" charset="0"/>
              </a:rPr>
              <a:t>Monetary Investment – $2,500: Investment in the leadership, ideas, and initiatives of young women and gender-expansive leaders to bring their Blueprint for Action ideas to life or continue their work in the areas of economic opportunity, safety, and leadership.</a:t>
            </a:r>
            <a:endParaRPr lang="en-US" sz="1200" b="1">
              <a:solidFill>
                <a:prstClr val="black">
                  <a:lumMod val="50000"/>
                  <a:lumOff val="50000"/>
                </a:prstClr>
              </a:solidFill>
              <a:latin typeface="Clarendon URW Light"/>
              <a:ea typeface="Gotham-Light" charset="0"/>
              <a:cs typeface="Gotham-Light" charset="0"/>
            </a:endParaRPr>
          </a:p>
          <a:p>
            <a:pPr>
              <a:lnSpc>
                <a:spcPct val="100000"/>
              </a:lnSpc>
            </a:pPr>
            <a:endParaRPr lang="en-US" sz="1200" b="1">
              <a:solidFill>
                <a:prstClr val="black">
                  <a:lumMod val="50000"/>
                  <a:lumOff val="50000"/>
                </a:prstClr>
              </a:solidFill>
              <a:latin typeface="Clarendon URW Light"/>
              <a:ea typeface="Gotham-Light" charset="0"/>
              <a:cs typeface="Gotham-Light" charset="0"/>
            </a:endParaRPr>
          </a:p>
          <a:p>
            <a:pPr>
              <a:lnSpc>
                <a:spcPct val="100000"/>
              </a:lnSpc>
            </a:pPr>
            <a:r>
              <a:rPr lang="en-US" sz="1200">
                <a:solidFill>
                  <a:prstClr val="black">
                    <a:lumMod val="50000"/>
                    <a:lumOff val="50000"/>
                  </a:prstClr>
                </a:solidFill>
                <a:latin typeface="Clarendon URW Light"/>
                <a:ea typeface="Gotham-Light" charset="0"/>
                <a:cs typeface="Gotham-Light" charset="0"/>
              </a:rPr>
              <a:t>WFMN encourages you to think creatively: How can this microgrant uniquely help move your leadership and ideas forward? How can it help you be more effective in the impact you want to make? Examples of projects could be executed in the following ways:</a:t>
            </a:r>
          </a:p>
          <a:p>
            <a:pPr>
              <a:lnSpc>
                <a:spcPct val="100000"/>
              </a:lnSpc>
            </a:pPr>
            <a:r>
              <a:rPr lang="en-US" sz="1200">
                <a:solidFill>
                  <a:prstClr val="black">
                    <a:lumMod val="50000"/>
                    <a:lumOff val="50000"/>
                  </a:prstClr>
                </a:solidFill>
                <a:latin typeface="Clarendon URW Light"/>
                <a:ea typeface="Gotham-Light" charset="0"/>
                <a:cs typeface="Gotham-Light" charset="0"/>
              </a:rPr>
              <a:t>•	Start or continue a social change initiative</a:t>
            </a:r>
          </a:p>
          <a:p>
            <a:pPr>
              <a:lnSpc>
                <a:spcPct val="100000"/>
              </a:lnSpc>
            </a:pPr>
            <a:r>
              <a:rPr lang="en-US" sz="1200">
                <a:solidFill>
                  <a:prstClr val="black">
                    <a:lumMod val="50000"/>
                    <a:lumOff val="50000"/>
                  </a:prstClr>
                </a:solidFill>
                <a:latin typeface="Clarendon URW Light"/>
                <a:ea typeface="Gotham-Light" charset="0"/>
                <a:cs typeface="Gotham-Light" charset="0"/>
              </a:rPr>
              <a:t>•	Design and pursue a personal learning plan</a:t>
            </a:r>
          </a:p>
          <a:p>
            <a:pPr>
              <a:lnSpc>
                <a:spcPct val="100000"/>
              </a:lnSpc>
            </a:pPr>
            <a:r>
              <a:rPr lang="en-US" sz="1200">
                <a:solidFill>
                  <a:prstClr val="black">
                    <a:lumMod val="50000"/>
                    <a:lumOff val="50000"/>
                  </a:prstClr>
                </a:solidFill>
                <a:latin typeface="Clarendon URW Light"/>
                <a:ea typeface="Gotham-Light" charset="0"/>
                <a:cs typeface="Gotham-Light" charset="0"/>
              </a:rPr>
              <a:t>•	Attend a conference and share learnings with community for impact</a:t>
            </a:r>
          </a:p>
          <a:p>
            <a:pPr>
              <a:lnSpc>
                <a:spcPct val="100000"/>
              </a:lnSpc>
            </a:pPr>
            <a:r>
              <a:rPr lang="en-US" sz="1200">
                <a:solidFill>
                  <a:prstClr val="black">
                    <a:lumMod val="50000"/>
                    <a:lumOff val="50000"/>
                  </a:prstClr>
                </a:solidFill>
                <a:latin typeface="Clarendon URW Light"/>
                <a:ea typeface="Gotham-Light" charset="0"/>
                <a:cs typeface="Gotham-Light" charset="0"/>
              </a:rPr>
              <a:t>•	Organize an event for impact</a:t>
            </a:r>
          </a:p>
          <a:p>
            <a:pPr>
              <a:lnSpc>
                <a:spcPct val="100000"/>
              </a:lnSpc>
            </a:pPr>
            <a:r>
              <a:rPr lang="en-US" sz="1200">
                <a:solidFill>
                  <a:prstClr val="black">
                    <a:lumMod val="50000"/>
                    <a:lumOff val="50000"/>
                  </a:prstClr>
                </a:solidFill>
                <a:latin typeface="Clarendon URW Light"/>
                <a:ea typeface="Gotham-Light" charset="0"/>
                <a:cs typeface="Gotham-Light" charset="0"/>
              </a:rPr>
              <a:t>•	Supply resources to organize people for advocacy</a:t>
            </a:r>
          </a:p>
          <a:p>
            <a:pPr>
              <a:lnSpc>
                <a:spcPct val="100000"/>
              </a:lnSpc>
            </a:pPr>
            <a:r>
              <a:rPr lang="en-US" sz="1200">
                <a:solidFill>
                  <a:prstClr val="black">
                    <a:lumMod val="50000"/>
                    <a:lumOff val="50000"/>
                  </a:prstClr>
                </a:solidFill>
                <a:latin typeface="Clarendon URW Light"/>
                <a:ea typeface="Gotham-Light" charset="0"/>
                <a:cs typeface="Gotham-Light" charset="0"/>
              </a:rPr>
              <a:t>•	Research</a:t>
            </a:r>
          </a:p>
          <a:p>
            <a:pPr>
              <a:lnSpc>
                <a:spcPct val="100000"/>
              </a:lnSpc>
            </a:pPr>
            <a:r>
              <a:rPr lang="en-US" sz="1200">
                <a:solidFill>
                  <a:prstClr val="black">
                    <a:lumMod val="50000"/>
                    <a:lumOff val="50000"/>
                  </a:prstClr>
                </a:solidFill>
                <a:latin typeface="Clarendon URW Light"/>
                <a:ea typeface="Gotham-Light" charset="0"/>
                <a:cs typeface="Gotham-Light" charset="0"/>
              </a:rPr>
              <a:t>•	Travel as part of greater learning and share learnings in Minnesota for impact</a:t>
            </a:r>
          </a:p>
          <a:p>
            <a:endParaRPr lang="en-US"/>
          </a:p>
        </p:txBody>
      </p:sp>
      <p:sp>
        <p:nvSpPr>
          <p:cNvPr id="4" name="Slide Number Placeholder 3"/>
          <p:cNvSpPr>
            <a:spLocks noGrp="1"/>
          </p:cNvSpPr>
          <p:nvPr>
            <p:ph type="sldNum" sz="quarter" idx="5"/>
          </p:nvPr>
        </p:nvSpPr>
        <p:spPr/>
        <p:txBody>
          <a:bodyPr/>
          <a:lstStyle/>
          <a:p>
            <a:fld id="{46E3C40F-1EE5-44B3-BB01-9207AA43C7F0}" type="slidenum">
              <a:rPr lang="en-US" smtClean="0"/>
              <a:t>15</a:t>
            </a:fld>
            <a:endParaRPr lang="en-US"/>
          </a:p>
        </p:txBody>
      </p:sp>
    </p:spTree>
    <p:extLst>
      <p:ext uri="{BB962C8B-B14F-4D97-AF65-F5344CB8AC3E}">
        <p14:creationId xmlns:p14="http://schemas.microsoft.com/office/powerpoint/2010/main" val="895785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b="1">
                <a:solidFill>
                  <a:prstClr val="black">
                    <a:lumMod val="50000"/>
                    <a:lumOff val="50000"/>
                  </a:prstClr>
                </a:solidFill>
                <a:latin typeface="Clarendon URW Light"/>
                <a:ea typeface="Gotham-Light" charset="0"/>
                <a:cs typeface="Gotham-Light" charset="0"/>
              </a:rPr>
              <a:t>LaCora</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Women’s Foundation of Minnesota will accept applications from eligible applicants in the state of Minnesota which include the following:</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Identify as a young woman or gender-expansive person between the ages of 16 years old to 24 years old. </a:t>
            </a:r>
            <a:br>
              <a:rPr lang="en-US" sz="1800">
                <a:effectLst/>
                <a:latin typeface="Calibri" panose="020F0502020204030204" pitchFamily="34" charset="0"/>
                <a:ea typeface="Calibri" panose="020F0502020204030204" pitchFamily="34" charset="0"/>
                <a:cs typeface="Times New Roman" panose="02020603050405020304" pitchFamily="18" charset="0"/>
              </a:rPr>
            </a:br>
            <a:r>
              <a:rPr lang="en-US" sz="1800" i="1">
                <a:effectLst/>
                <a:latin typeface="Calibri" panose="020F0502020204030204" pitchFamily="34" charset="0"/>
                <a:ea typeface="Calibri" panose="020F0502020204030204" pitchFamily="34" charset="0"/>
                <a:cs typeface="Times New Roman" panose="02020603050405020304" pitchFamily="18" charset="0"/>
              </a:rPr>
              <a:t>Our definition of young woman is anyone who identifies as a woman and is inclusive of cisgender, transgender, gender non-conforming, and gender non-binary people.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Residence and impact in the state of Minnesota for the entire grant period.</a:t>
            </a:r>
          </a:p>
          <a:p>
            <a:pPr marL="342900" marR="0" lvl="0" indent="-342900">
              <a:lnSpc>
                <a:spcPct val="107000"/>
              </a:lnSpc>
              <a:spcBef>
                <a:spcPts val="0"/>
              </a:spcBef>
              <a:spcAft>
                <a:spcPts val="800"/>
              </a:spcAft>
              <a:buFont typeface="Symbol" panose="05050102010706020507" pitchFamily="18" charset="2"/>
              <a:buChar char=""/>
            </a:pPr>
            <a:r>
              <a:rPr lang="en-US" sz="1800" b="1">
                <a:effectLst/>
                <a:latin typeface="Calibri" panose="020F0502020204030204" pitchFamily="34" charset="0"/>
                <a:ea typeface="Calibri" panose="020F0502020204030204" pitchFamily="34" charset="0"/>
                <a:cs typeface="Times New Roman" panose="02020603050405020304" pitchFamily="18" charset="0"/>
              </a:rPr>
              <a:t>Priority given to young women identifying with one or more of the following communities: Black/African American, African Immigrant, American Indian, Hispanic/Latina, Asian/Pacific Islander, LGBTQ+, Disabilities, Greater/Rural Minnesota.</a:t>
            </a: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Citizenship is not required.</a:t>
            </a:r>
            <a:endParaRPr lang="en-US"/>
          </a:p>
          <a:p>
            <a:endParaRPr lang="en-US" sz="1200" b="1">
              <a:solidFill>
                <a:schemeClr val="accent1"/>
              </a:solidFill>
              <a:latin typeface="Clarendon URW Light"/>
              <a:ea typeface="Gotham-Light" charset="0"/>
              <a:cs typeface="Gotham-Light" charset="0"/>
            </a:endParaRPr>
          </a:p>
          <a:p>
            <a:r>
              <a:rPr lang="en-US" sz="1200" b="1">
                <a:solidFill>
                  <a:schemeClr val="accent1"/>
                </a:solidFill>
                <a:latin typeface="Clarendon URW Light"/>
                <a:ea typeface="Gotham-Light" charset="0"/>
                <a:cs typeface="Gotham-Light" charset="0"/>
              </a:rPr>
              <a:t>PARTICIPATION</a:t>
            </a:r>
            <a:br>
              <a:rPr lang="en-US" sz="1200">
                <a:solidFill>
                  <a:prstClr val="black">
                    <a:lumMod val="50000"/>
                    <a:lumOff val="50000"/>
                  </a:prstClr>
                </a:solidFill>
                <a:latin typeface="Clarendon URW Light"/>
                <a:ea typeface="Gotham-Light" charset="0"/>
                <a:cs typeface="Gotham-Light" charset="0"/>
              </a:rPr>
            </a:br>
            <a:r>
              <a:rPr lang="en-US" sz="1200">
                <a:solidFill>
                  <a:prstClr val="black"/>
                </a:solidFill>
                <a:latin typeface="Clarendon URW Light"/>
                <a:ea typeface="Gotham-Light" charset="0"/>
                <a:cs typeface="Gotham-Light" charset="0"/>
              </a:rPr>
              <a:t>Leadership Convenings &amp; Coaching – WFMN will engage young women in mandatory online and/or in-person convenings for leadership development, advocacy, and building community. The convenings will give young women an opportunity to support, develop, and scale their leadership and ideas. This leadership development includes direct professional coaching to support Innovators in their grant-funded projects and to deepen their leadership for the long term.</a:t>
            </a:r>
            <a:br>
              <a:rPr lang="en-US" sz="1200">
                <a:solidFill>
                  <a:prstClr val="black">
                    <a:lumMod val="50000"/>
                    <a:lumOff val="50000"/>
                  </a:prstClr>
                </a:solidFill>
                <a:latin typeface="Clarendon URW Light"/>
                <a:ea typeface="Gotham-Light" charset="0"/>
                <a:cs typeface="Gotham-Light" charset="0"/>
              </a:rPr>
            </a:br>
            <a:endParaRPr lang="en-US" sz="1200">
              <a:solidFill>
                <a:prstClr val="black">
                  <a:lumMod val="50000"/>
                  <a:lumOff val="50000"/>
                </a:prstClr>
              </a:solidFill>
              <a:latin typeface="Clarendon URW Light"/>
              <a:ea typeface="Gotham-Light" charset="0"/>
              <a:cs typeface="Gotham-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accent1"/>
                </a:solidFill>
                <a:latin typeface="Clarendon URW Light"/>
                <a:ea typeface="Gotham-Light" charset="0"/>
                <a:cs typeface="Gotham-Light" charset="0"/>
              </a:rPr>
              <a:t>GRANT TERM</a:t>
            </a:r>
            <a:br>
              <a:rPr lang="en-US" sz="1600">
                <a:solidFill>
                  <a:prstClr val="black">
                    <a:lumMod val="50000"/>
                    <a:lumOff val="50000"/>
                  </a:prstClr>
                </a:solidFill>
                <a:latin typeface="Clarendon URW Light"/>
                <a:ea typeface="Gotham-Light" charset="0"/>
                <a:cs typeface="Gotham-Light" charset="0"/>
              </a:rPr>
            </a:br>
            <a:r>
              <a:rPr lang="en-US" sz="1200">
                <a:solidFill>
                  <a:prstClr val="black"/>
                </a:solidFill>
                <a:latin typeface="Clarendon URW Light"/>
                <a:ea typeface="Gotham-Light" charset="0"/>
                <a:cs typeface="Gotham-Light" charset="0"/>
              </a:rPr>
              <a:t>The funds must be used within 12 months.</a:t>
            </a:r>
          </a:p>
          <a:p>
            <a:endParaRPr lang="en-US" sz="1200">
              <a:solidFill>
                <a:prstClr val="black">
                  <a:lumMod val="50000"/>
                  <a:lumOff val="50000"/>
                </a:prstClr>
              </a:solidFill>
              <a:latin typeface="Clarendon URW Light"/>
            </a:endParaRPr>
          </a:p>
          <a:p>
            <a:r>
              <a:rPr lang="en-US" sz="1200" b="1">
                <a:solidFill>
                  <a:prstClr val="black">
                    <a:lumMod val="50000"/>
                    <a:lumOff val="50000"/>
                  </a:prstClr>
                </a:solidFill>
                <a:latin typeface="Clarendon URW Light"/>
              </a:rPr>
              <a:t>GRANT REPORTING</a:t>
            </a:r>
          </a:p>
          <a:p>
            <a:r>
              <a:rPr lang="en-US" sz="1800">
                <a:effectLst/>
                <a:latin typeface="Calibri" panose="020F0502020204030204" pitchFamily="34" charset="0"/>
                <a:ea typeface="Calibri" panose="020F0502020204030204" pitchFamily="34" charset="0"/>
                <a:cs typeface="Times New Roman" panose="02020603050405020304" pitchFamily="18" charset="0"/>
              </a:rPr>
              <a:t>Each Innovator is responsible for executing their community project, meeting with their coach, and attending all convenings. Innovators will produce a project timeline and work with their coaches to execute the work. At the end of the cohort experience each Innovator will create a video of their project and experience. Additionally, Innovators are required to participate in a learning and evaluation process that will include surveys and interviews to share in depth their project learnings.</a:t>
            </a:r>
            <a:endParaRPr lang="en-US"/>
          </a:p>
        </p:txBody>
      </p:sp>
      <p:sp>
        <p:nvSpPr>
          <p:cNvPr id="4" name="Slide Number Placeholder 3"/>
          <p:cNvSpPr>
            <a:spLocks noGrp="1"/>
          </p:cNvSpPr>
          <p:nvPr>
            <p:ph type="sldNum" sz="quarter" idx="5"/>
          </p:nvPr>
        </p:nvSpPr>
        <p:spPr/>
        <p:txBody>
          <a:bodyPr/>
          <a:lstStyle/>
          <a:p>
            <a:fld id="{46E3C40F-1EE5-44B3-BB01-9207AA43C7F0}" type="slidenum">
              <a:rPr lang="en-US" smtClean="0"/>
              <a:t>16</a:t>
            </a:fld>
            <a:endParaRPr lang="en-US"/>
          </a:p>
        </p:txBody>
      </p:sp>
    </p:spTree>
    <p:extLst>
      <p:ext uri="{BB962C8B-B14F-4D97-AF65-F5344CB8AC3E}">
        <p14:creationId xmlns:p14="http://schemas.microsoft.com/office/powerpoint/2010/main" val="1061480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b="1">
                <a:solidFill>
                  <a:prstClr val="black">
                    <a:lumMod val="50000"/>
                    <a:lumOff val="50000"/>
                  </a:prstClr>
                </a:solidFill>
                <a:latin typeface="Clarendon URW Light"/>
                <a:ea typeface="Gotham-Light" charset="0"/>
                <a:cs typeface="Gotham-Light" charset="0"/>
              </a:rPr>
              <a:t>LaCora</a:t>
            </a:r>
          </a:p>
          <a:p>
            <a:pPr>
              <a:lnSpc>
                <a:spcPct val="100000"/>
              </a:lnSpc>
            </a:pPr>
            <a:endParaRPr lang="en-US" sz="1200" b="1">
              <a:solidFill>
                <a:prstClr val="black">
                  <a:lumMod val="50000"/>
                  <a:lumOff val="50000"/>
                </a:prstClr>
              </a:solidFill>
              <a:latin typeface="Clarendon URW Light"/>
              <a:ea typeface="Gotham-Light" charset="0"/>
              <a:cs typeface="Gotham-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Selection of WFMN Innovators will be based on applicants’ ability to identify their voice, share their lived experiences, and demonstrate commitment to community-building and leadership. Means complete application and meeting the YWI MN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Women’s Foundation of Minnesota will engage a review panel of young women and YWI MN partners. The panel will review the grant proposals and recommend awards for the applications that best represent the mission, goals, and values of the Young Women’s Initiative of Minnesota. Applicants will be notified in March of 2022.</a:t>
            </a:r>
          </a:p>
          <a:p>
            <a:endParaRPr lang="en-US"/>
          </a:p>
        </p:txBody>
      </p:sp>
      <p:sp>
        <p:nvSpPr>
          <p:cNvPr id="4" name="Slide Number Placeholder 3"/>
          <p:cNvSpPr>
            <a:spLocks noGrp="1"/>
          </p:cNvSpPr>
          <p:nvPr>
            <p:ph type="sldNum" sz="quarter" idx="5"/>
          </p:nvPr>
        </p:nvSpPr>
        <p:spPr/>
        <p:txBody>
          <a:bodyPr/>
          <a:lstStyle/>
          <a:p>
            <a:fld id="{46E3C40F-1EE5-44B3-BB01-9207AA43C7F0}" type="slidenum">
              <a:rPr lang="en-US" smtClean="0"/>
              <a:t>17</a:t>
            </a:fld>
            <a:endParaRPr lang="en-US"/>
          </a:p>
        </p:txBody>
      </p:sp>
    </p:spTree>
    <p:extLst>
      <p:ext uri="{BB962C8B-B14F-4D97-AF65-F5344CB8AC3E}">
        <p14:creationId xmlns:p14="http://schemas.microsoft.com/office/powerpoint/2010/main" val="2804578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Erika</a:t>
            </a:r>
          </a:p>
        </p:txBody>
      </p:sp>
      <p:sp>
        <p:nvSpPr>
          <p:cNvPr id="4" name="Slide Number Placeholder 3"/>
          <p:cNvSpPr>
            <a:spLocks noGrp="1"/>
          </p:cNvSpPr>
          <p:nvPr>
            <p:ph type="sldNum" sz="quarter" idx="5"/>
          </p:nvPr>
        </p:nvSpPr>
        <p:spPr/>
        <p:txBody>
          <a:bodyPr/>
          <a:lstStyle/>
          <a:p>
            <a:fld id="{46E3C40F-1EE5-44B3-BB01-9207AA43C7F0}" type="slidenum">
              <a:rPr lang="en-US" smtClean="0"/>
              <a:t>18</a:t>
            </a:fld>
            <a:endParaRPr lang="en-US"/>
          </a:p>
        </p:txBody>
      </p:sp>
    </p:spTree>
    <p:extLst>
      <p:ext uri="{BB962C8B-B14F-4D97-AF65-F5344CB8AC3E}">
        <p14:creationId xmlns:p14="http://schemas.microsoft.com/office/powerpoint/2010/main" val="1559778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 applications must be submitted online. Applicants </a:t>
            </a:r>
            <a:r>
              <a:rPr lang="en-US" sz="1800" spc="-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are</a:t>
            </a:r>
            <a:r>
              <a:rPr lang="en-US" sz="1800" spc="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encouraged to use the worksheet below to preview and draft answers to the application</a:t>
            </a:r>
            <a:r>
              <a:rPr lang="en-US" sz="1800" spc="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questions.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start your application, please </a:t>
            </a:r>
            <a:r>
              <a:rPr lang="en-US" sz="1800" u="none">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create an account in our online web portal.</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cs typeface="Times New Roman" panose="02020603050405020304" pitchFamily="18" charset="0"/>
              </a:rPr>
              <a:t>Please Do not wait last minute.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If there are any questions or accessibility issues to applying online, please let me know, and we can work out a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application components are: (1) Applicant Information &amp; Project Information, (2)Project Proposal Narrative, and (3) Project Budget and Optional Items to help describe your project.</a:t>
            </a:r>
          </a:p>
        </p:txBody>
      </p:sp>
      <p:sp>
        <p:nvSpPr>
          <p:cNvPr id="4" name="Slide Number Placeholder 3"/>
          <p:cNvSpPr>
            <a:spLocks noGrp="1"/>
          </p:cNvSpPr>
          <p:nvPr>
            <p:ph type="sldNum" sz="quarter" idx="5"/>
          </p:nvPr>
        </p:nvSpPr>
        <p:spPr/>
        <p:txBody>
          <a:bodyPr/>
          <a:lstStyle/>
          <a:p>
            <a:fld id="{46E3C40F-1EE5-44B3-BB01-9207AA43C7F0}" type="slidenum">
              <a:rPr lang="en-US" smtClean="0"/>
              <a:t>19</a:t>
            </a:fld>
            <a:endParaRPr lang="en-US"/>
          </a:p>
        </p:txBody>
      </p:sp>
    </p:spTree>
    <p:extLst>
      <p:ext uri="{BB962C8B-B14F-4D97-AF65-F5344CB8AC3E}">
        <p14:creationId xmlns:p14="http://schemas.microsoft.com/office/powerpoint/2010/main" val="13347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LaCora</a:t>
            </a:r>
          </a:p>
          <a:p>
            <a:endParaRPr lang="en-US" b="0"/>
          </a:p>
          <a:p>
            <a:r>
              <a:rPr lang="en-US" b="0"/>
              <a:t>Welcome everyone. My name is….</a:t>
            </a:r>
          </a:p>
          <a:p>
            <a:endParaRPr lang="en-US" b="0"/>
          </a:p>
          <a:p>
            <a:r>
              <a:rPr lang="en-US" b="0"/>
              <a:t>And this meeting is </a:t>
            </a:r>
            <a:r>
              <a:rPr lang="en-US"/>
              <a:t>being recorded</a:t>
            </a:r>
            <a:r>
              <a:rPr lang="en-US" b="0"/>
              <a:t>. If you wish to not be in the recording, you can have your camera off. We have live captioning available, the toolbar, click closed captioning. I will now let me </a:t>
            </a:r>
            <a:r>
              <a:rPr lang="en-US" b="0" err="1"/>
              <a:t>collegues</a:t>
            </a:r>
            <a:r>
              <a:rPr lang="en-US" b="0"/>
              <a:t> introduce themselves.</a:t>
            </a:r>
          </a:p>
        </p:txBody>
      </p:sp>
      <p:sp>
        <p:nvSpPr>
          <p:cNvPr id="4" name="Slide Number Placeholder 3"/>
          <p:cNvSpPr>
            <a:spLocks noGrp="1"/>
          </p:cNvSpPr>
          <p:nvPr>
            <p:ph type="sldNum" sz="quarter" idx="5"/>
          </p:nvPr>
        </p:nvSpPr>
        <p:spPr/>
        <p:txBody>
          <a:bodyPr/>
          <a:lstStyle/>
          <a:p>
            <a:fld id="{46E3C40F-1EE5-44B3-BB01-9207AA43C7F0}" type="slidenum">
              <a:rPr lang="en-US" smtClean="0"/>
              <a:t>2</a:t>
            </a:fld>
            <a:endParaRPr lang="en-US"/>
          </a:p>
        </p:txBody>
      </p:sp>
    </p:spTree>
    <p:extLst>
      <p:ext uri="{BB962C8B-B14F-4D97-AF65-F5344CB8AC3E}">
        <p14:creationId xmlns:p14="http://schemas.microsoft.com/office/powerpoint/2010/main" val="3039456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46E3C40F-1EE5-44B3-BB01-9207AA43C7F0}" type="slidenum">
              <a:rPr lang="en-US" smtClean="0"/>
              <a:t>20</a:t>
            </a:fld>
            <a:endParaRPr lang="en-US"/>
          </a:p>
        </p:txBody>
      </p:sp>
    </p:spTree>
    <p:extLst>
      <p:ext uri="{BB962C8B-B14F-4D97-AF65-F5344CB8AC3E}">
        <p14:creationId xmlns:p14="http://schemas.microsoft.com/office/powerpoint/2010/main" val="339618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a:p>
            <a:endParaRPr lang="en-US"/>
          </a:p>
          <a:p>
            <a:r>
              <a:rPr lang="en-US"/>
              <a:t>Read through options to answers the narrative questions</a:t>
            </a:r>
          </a:p>
          <a:p>
            <a:r>
              <a:rPr lang="en-US"/>
              <a:t>Read questions and explain each part</a:t>
            </a:r>
          </a:p>
        </p:txBody>
      </p:sp>
      <p:sp>
        <p:nvSpPr>
          <p:cNvPr id="4" name="Slide Number Placeholder 3"/>
          <p:cNvSpPr>
            <a:spLocks noGrp="1"/>
          </p:cNvSpPr>
          <p:nvPr>
            <p:ph type="sldNum" sz="quarter" idx="5"/>
          </p:nvPr>
        </p:nvSpPr>
        <p:spPr/>
        <p:txBody>
          <a:bodyPr/>
          <a:lstStyle/>
          <a:p>
            <a:fld id="{46E3C40F-1EE5-44B3-BB01-9207AA43C7F0}" type="slidenum">
              <a:rPr lang="en-US" smtClean="0"/>
              <a:t>21</a:t>
            </a:fld>
            <a:endParaRPr lang="en-US"/>
          </a:p>
        </p:txBody>
      </p:sp>
    </p:spTree>
    <p:extLst>
      <p:ext uri="{BB962C8B-B14F-4D97-AF65-F5344CB8AC3E}">
        <p14:creationId xmlns:p14="http://schemas.microsoft.com/office/powerpoint/2010/main" val="3458366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Erika</a:t>
            </a:r>
          </a:p>
          <a:p>
            <a:pPr marL="0" marR="0" lvl="0" indent="0">
              <a:lnSpc>
                <a:spcPct val="115000"/>
              </a:lnSpc>
              <a:spcBef>
                <a:spcPts val="0"/>
              </a:spcBef>
              <a:spcAft>
                <a:spcPts val="0"/>
              </a:spcAft>
              <a:buFont typeface="Symbol" panose="05050102010706020507" pitchFamily="18" charset="2"/>
              <a:buNone/>
            </a:pPr>
            <a:endPar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Project budget is required. </a:t>
            </a:r>
            <a:r>
              <a:rPr lang="en-US" sz="18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want to know you have something planned for the grant expenses.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But We recognize projects are fluid and this exercise is meant as a template for your planning. If selected, your WFMN Coach can provide more support on how to best leverage your funds to execute your project. Add notes and rows as needed. All expenses should add up to $2,500.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220"/>
              </a:spcBef>
              <a:spcAft>
                <a:spcPts val="0"/>
              </a:spcAft>
              <a:buFont typeface="Symbol" panose="05050102010706020507" pitchFamily="18" charset="2"/>
              <a:buChar char=""/>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Optional:</a:t>
            </a:r>
            <a:r>
              <a:rPr lang="en-US" sz="1800" spc="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Resume and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photos </a:t>
            </a:r>
            <a:r>
              <a:rPr lang="en-US" sz="1800" spc="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a:t>
            </a:r>
            <a:r>
              <a:rPr lang="en-US" sz="1800" spc="-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website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help to</a:t>
            </a:r>
            <a:r>
              <a:rPr lang="en-US" sz="1800" spc="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describe </a:t>
            </a:r>
            <a:r>
              <a:rPr lang="en-US" sz="1800" spc="-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800" spc="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project. SO if you are planning a conference, or going to one and using the funds to support you in covering those expenses, you can upload a informational document on the conference, and estimate the costs for it you to attend the conference.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6E3C40F-1EE5-44B3-BB01-9207AA43C7F0}" type="slidenum">
              <a:rPr lang="en-US" smtClean="0"/>
              <a:t>22</a:t>
            </a:fld>
            <a:endParaRPr lang="en-US"/>
          </a:p>
        </p:txBody>
      </p:sp>
    </p:spTree>
    <p:extLst>
      <p:ext uri="{BB962C8B-B14F-4D97-AF65-F5344CB8AC3E}">
        <p14:creationId xmlns:p14="http://schemas.microsoft.com/office/powerpoint/2010/main" val="3974850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Jasmine: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Drop link: https://wfmn.spectrumportal.net/Accounts/Register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Your registration will prompt an authentication by WFMN, which should take no more than one business day to complete. Please note: Internet Explorer users often run into issues with the portal, so it is best to use Google Chrome or Firefox as your browser</a:t>
            </a:r>
          </a:p>
          <a:p>
            <a:endParaRPr lang="en-US"/>
          </a:p>
          <a:p>
            <a:r>
              <a:rPr lang="en-US" b="1"/>
              <a:t>Run-through online application for preview - </a:t>
            </a:r>
            <a:r>
              <a:rPr lang="en-US" b="0"/>
              <a:t>share screen</a:t>
            </a:r>
            <a:endParaRPr lang="en-US" b="1"/>
          </a:p>
        </p:txBody>
      </p:sp>
      <p:sp>
        <p:nvSpPr>
          <p:cNvPr id="4" name="Slide Number Placeholder 3"/>
          <p:cNvSpPr>
            <a:spLocks noGrp="1"/>
          </p:cNvSpPr>
          <p:nvPr>
            <p:ph type="sldNum" sz="quarter" idx="5"/>
          </p:nvPr>
        </p:nvSpPr>
        <p:spPr/>
        <p:txBody>
          <a:bodyPr/>
          <a:lstStyle/>
          <a:p>
            <a:fld id="{46E3C40F-1EE5-44B3-BB01-9207AA43C7F0}" type="slidenum">
              <a:rPr lang="en-US" smtClean="0"/>
              <a:t>23</a:t>
            </a:fld>
            <a:endParaRPr lang="en-US"/>
          </a:p>
        </p:txBody>
      </p:sp>
    </p:spTree>
    <p:extLst>
      <p:ext uri="{BB962C8B-B14F-4D97-AF65-F5344CB8AC3E}">
        <p14:creationId xmlns:p14="http://schemas.microsoft.com/office/powerpoint/2010/main" val="1357621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b="1">
                <a:solidFill>
                  <a:prstClr val="black">
                    <a:lumMod val="50000"/>
                    <a:lumOff val="50000"/>
                  </a:prstClr>
                </a:solidFill>
                <a:latin typeface="Clarendon URW Light"/>
                <a:ea typeface="Gotham-Light" charset="0"/>
                <a:cs typeface="Gotham-Light" charset="0"/>
              </a:rPr>
              <a:t>Erika</a:t>
            </a:r>
          </a:p>
          <a:p>
            <a:pPr>
              <a:lnSpc>
                <a:spcPct val="100000"/>
              </a:lnSpc>
            </a:pPr>
            <a:endParaRPr lang="en-US" sz="1200" b="1">
              <a:solidFill>
                <a:prstClr val="black">
                  <a:lumMod val="50000"/>
                  <a:lumOff val="50000"/>
                </a:prstClr>
              </a:solidFill>
              <a:latin typeface="Clarendon URW Light"/>
              <a:ea typeface="Gotham-Light" charset="0"/>
              <a:cs typeface="Gotham-Light" charset="0"/>
            </a:endParaRPr>
          </a:p>
          <a:p>
            <a:endParaRPr lang="en-US"/>
          </a:p>
        </p:txBody>
      </p:sp>
      <p:sp>
        <p:nvSpPr>
          <p:cNvPr id="4" name="Slide Number Placeholder 3"/>
          <p:cNvSpPr>
            <a:spLocks noGrp="1"/>
          </p:cNvSpPr>
          <p:nvPr>
            <p:ph type="sldNum" sz="quarter" idx="5"/>
          </p:nvPr>
        </p:nvSpPr>
        <p:spPr/>
        <p:txBody>
          <a:bodyPr/>
          <a:lstStyle/>
          <a:p>
            <a:fld id="{46E3C40F-1EE5-44B3-BB01-9207AA43C7F0}" type="slidenum">
              <a:rPr lang="en-US" smtClean="0"/>
              <a:t>24</a:t>
            </a:fld>
            <a:endParaRPr lang="en-US"/>
          </a:p>
        </p:txBody>
      </p:sp>
    </p:spTree>
    <p:extLst>
      <p:ext uri="{BB962C8B-B14F-4D97-AF65-F5344CB8AC3E}">
        <p14:creationId xmlns:p14="http://schemas.microsoft.com/office/powerpoint/2010/main" val="44967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b="1">
                <a:solidFill>
                  <a:prstClr val="black">
                    <a:lumMod val="50000"/>
                    <a:lumOff val="50000"/>
                  </a:prstClr>
                </a:solidFill>
                <a:latin typeface="Clarendon URW Light"/>
                <a:ea typeface="Gotham-Light" charset="0"/>
                <a:cs typeface="Gotham-Light" charset="0"/>
              </a:rPr>
              <a:t>Erika</a:t>
            </a:r>
          </a:p>
          <a:p>
            <a:pPr>
              <a:lnSpc>
                <a:spcPct val="100000"/>
              </a:lnSpc>
            </a:pPr>
            <a:endParaRPr lang="en-US" sz="1200" b="1">
              <a:solidFill>
                <a:prstClr val="black">
                  <a:lumMod val="50000"/>
                  <a:lumOff val="50000"/>
                </a:prstClr>
              </a:solidFill>
              <a:latin typeface="Clarendon URW Light"/>
              <a:ea typeface="Gotham-Light" charset="0"/>
              <a:cs typeface="Gotham-Light" charset="0"/>
            </a:endParaRPr>
          </a:p>
          <a:p>
            <a:r>
              <a:rPr lang="en-US"/>
              <a:t>Next steps: Create an account</a:t>
            </a:r>
          </a:p>
          <a:p>
            <a:r>
              <a:rPr lang="en-US"/>
              <a:t>Review the preview worksheet</a:t>
            </a:r>
          </a:p>
          <a:p>
            <a:r>
              <a:rPr lang="en-US"/>
              <a:t>Prepare answers</a:t>
            </a:r>
          </a:p>
          <a:p>
            <a:endParaRPr lang="en-US"/>
          </a:p>
          <a:p>
            <a:r>
              <a:rPr lang="en-US"/>
              <a:t>If no questions, some frequently asked questions, which are included in the preview worksheet are:</a:t>
            </a:r>
          </a:p>
          <a:p>
            <a:pPr marL="0" marR="0">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rPr>
              <a:t>Does my video have to be professionally produced?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i="1">
                <a:solidFill>
                  <a:srgbClr val="000000"/>
                </a:solidFill>
                <a:effectLst/>
                <a:latin typeface="Calibri" panose="020F0502020204030204" pitchFamily="34" charset="0"/>
                <a:ea typeface="Calibri" panose="020F0502020204030204" pitchFamily="34" charset="0"/>
              </a:rPr>
              <a:t>No, your video does not have to be professionally produced. We ask that your video is audible, your responses clear, and that background noise be kept to a minimum.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rPr>
              <a:t>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rPr>
              <a:t>How long should my video be?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i="1">
                <a:solidFill>
                  <a:srgbClr val="000000"/>
                </a:solidFill>
                <a:effectLst/>
                <a:latin typeface="Calibri" panose="020F0502020204030204" pitchFamily="34" charset="0"/>
                <a:ea typeface="Calibri" panose="020F0502020204030204" pitchFamily="34" charset="0"/>
              </a:rPr>
              <a:t>Your application video should be between 1-3 minutes long. Be sure to address all provided narrative questions on page 8.</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rPr>
              <a:t>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rPr>
              <a:t>Will my video be shared?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i="1">
                <a:solidFill>
                  <a:srgbClr val="000000"/>
                </a:solidFill>
                <a:effectLst/>
                <a:latin typeface="Calibri" panose="020F0502020204030204" pitchFamily="34" charset="0"/>
                <a:ea typeface="Calibri" panose="020F0502020204030204" pitchFamily="34" charset="0"/>
              </a:rPr>
              <a:t>Your application video will not be shared with anyone outside the Women’s Foundation grant review committee, board, staff, and partners if you mark “do not share my video” on your application.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rPr>
              <a:t>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rPr>
              <a:t>Who will see my video?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i="1">
                <a:solidFill>
                  <a:srgbClr val="000000"/>
                </a:solidFill>
                <a:effectLst/>
                <a:latin typeface="Calibri" panose="020F0502020204030204" pitchFamily="34" charset="0"/>
                <a:ea typeface="Calibri" panose="020F0502020204030204" pitchFamily="34" charset="0"/>
              </a:rPr>
              <a:t>Your video will be viewed by the grantmaking committee and WFMN staff.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rPr>
              <a:t>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rPr>
              <a:t>Is citizenship required to apply?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i="1">
                <a:solidFill>
                  <a:srgbClr val="000000"/>
                </a:solidFill>
                <a:effectLst/>
                <a:latin typeface="Calibri" panose="020F0502020204030204" pitchFamily="34" charset="0"/>
                <a:ea typeface="Calibri" panose="020F0502020204030204" pitchFamily="34" charset="0"/>
              </a:rPr>
              <a:t>U.S. citizenship is not required.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rPr>
              <a:t>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rPr>
              <a:t>Is English proficiency required?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i="1">
                <a:solidFill>
                  <a:srgbClr val="000000"/>
                </a:solidFill>
                <a:effectLst/>
                <a:latin typeface="Calibri" panose="020F0502020204030204" pitchFamily="34" charset="0"/>
                <a:ea typeface="Calibri" panose="020F0502020204030204" pitchFamily="34" charset="0"/>
              </a:rPr>
              <a:t>English proficiency is not required. Application videos must use spoken English or include English subtitles.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rPr>
              <a:t>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rPr>
              <a:t>Is there an age requirement? </a:t>
            </a:r>
            <a:endParaRPr lang="en-US" sz="1800">
              <a:solidFill>
                <a:srgbClr val="000000"/>
              </a:solidFill>
              <a:effectLst/>
              <a:latin typeface="Calibri Light" panose="020F0302020204030204" pitchFamily="34" charset="0"/>
              <a:ea typeface="Calibri" panose="020F0502020204030204" pitchFamily="34" charset="0"/>
            </a:endParaRPr>
          </a:p>
          <a:p>
            <a:pPr marL="0" marR="0">
              <a:spcBef>
                <a:spcPts val="0"/>
              </a:spcBef>
              <a:spcAft>
                <a:spcPts val="0"/>
              </a:spcAft>
              <a:tabLst>
                <a:tab pos="5886450" algn="l"/>
              </a:tabLst>
            </a:pPr>
            <a:r>
              <a:rPr lang="en-US" sz="1800" i="1">
                <a:solidFill>
                  <a:srgbClr val="000000"/>
                </a:solidFill>
                <a:effectLst/>
                <a:latin typeface="Calibri" panose="020F0502020204030204" pitchFamily="34" charset="0"/>
                <a:ea typeface="Calibri" panose="020F0502020204030204" pitchFamily="34" charset="0"/>
              </a:rPr>
              <a:t>The application is for young women between the ages of 16 and 24. If your age is close to the age limit, you must be 16 years of age and 24 of age at the beginning of the programming timeline (March 2022).</a:t>
            </a:r>
            <a:endParaRPr lang="en-US" sz="1800">
              <a:solidFill>
                <a:srgbClr val="000000"/>
              </a:solidFill>
              <a:effectLst/>
              <a:latin typeface="Calibri Light" panose="020F03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46E3C40F-1EE5-44B3-BB01-9207AA43C7F0}" type="slidenum">
              <a:rPr lang="en-US" smtClean="0"/>
              <a:t>25</a:t>
            </a:fld>
            <a:endParaRPr lang="en-US"/>
          </a:p>
        </p:txBody>
      </p:sp>
    </p:spTree>
    <p:extLst>
      <p:ext uri="{BB962C8B-B14F-4D97-AF65-F5344CB8AC3E}">
        <p14:creationId xmlns:p14="http://schemas.microsoft.com/office/powerpoint/2010/main" val="752441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Erika</a:t>
            </a:r>
          </a:p>
          <a:p>
            <a:r>
              <a:rPr lang="en-US"/>
              <a:t>Apply to become WFMN Innovator Blogpost</a:t>
            </a:r>
            <a:r>
              <a:rPr lang="en-US" b="1"/>
              <a:t>: https://www.wfmn.org/apply-to-become-a-wfmn-innovator-informational-webinar-is-nov-10/</a:t>
            </a:r>
          </a:p>
          <a:p>
            <a:endParaRPr lang="en-US" b="1"/>
          </a:p>
        </p:txBody>
      </p:sp>
      <p:sp>
        <p:nvSpPr>
          <p:cNvPr id="4" name="Slide Number Placeholder 3"/>
          <p:cNvSpPr>
            <a:spLocks noGrp="1"/>
          </p:cNvSpPr>
          <p:nvPr>
            <p:ph type="sldNum" sz="quarter" idx="5"/>
          </p:nvPr>
        </p:nvSpPr>
        <p:spPr/>
        <p:txBody>
          <a:bodyPr/>
          <a:lstStyle/>
          <a:p>
            <a:fld id="{46E3C40F-1EE5-44B3-BB01-9207AA43C7F0}" type="slidenum">
              <a:rPr lang="en-US" smtClean="0"/>
              <a:t>26</a:t>
            </a:fld>
            <a:endParaRPr lang="en-US"/>
          </a:p>
        </p:txBody>
      </p:sp>
    </p:spTree>
    <p:extLst>
      <p:ext uri="{BB962C8B-B14F-4D97-AF65-F5344CB8AC3E}">
        <p14:creationId xmlns:p14="http://schemas.microsoft.com/office/powerpoint/2010/main" val="381681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16" eaLnBrk="0" hangingPunct="0">
              <a:spcBef>
                <a:spcPct val="30000"/>
              </a:spcBef>
              <a:defRPr sz="1200">
                <a:solidFill>
                  <a:schemeClr val="tx1"/>
                </a:solidFill>
                <a:latin typeface="Times New Roman" pitchFamily="18" charset="0"/>
              </a:defRPr>
            </a:lvl1pPr>
            <a:lvl2pPr marL="728960" indent="-280370" defTabSz="914316" eaLnBrk="0" hangingPunct="0">
              <a:spcBef>
                <a:spcPct val="30000"/>
              </a:spcBef>
              <a:defRPr sz="1200">
                <a:solidFill>
                  <a:schemeClr val="tx1"/>
                </a:solidFill>
                <a:latin typeface="Times New Roman" pitchFamily="18" charset="0"/>
              </a:defRPr>
            </a:lvl2pPr>
            <a:lvl3pPr marL="1121477" indent="-224295" defTabSz="914316" eaLnBrk="0" hangingPunct="0">
              <a:spcBef>
                <a:spcPct val="30000"/>
              </a:spcBef>
              <a:defRPr sz="1200">
                <a:solidFill>
                  <a:schemeClr val="tx1"/>
                </a:solidFill>
                <a:latin typeface="Times New Roman" pitchFamily="18" charset="0"/>
              </a:defRPr>
            </a:lvl3pPr>
            <a:lvl4pPr marL="1570067" indent="-224295" defTabSz="914316" eaLnBrk="0" hangingPunct="0">
              <a:spcBef>
                <a:spcPct val="30000"/>
              </a:spcBef>
              <a:defRPr sz="1200">
                <a:solidFill>
                  <a:schemeClr val="tx1"/>
                </a:solidFill>
                <a:latin typeface="Times New Roman" pitchFamily="18" charset="0"/>
              </a:defRPr>
            </a:lvl4pPr>
            <a:lvl5pPr marL="2018658" indent="-224295" defTabSz="914316" eaLnBrk="0" hangingPunct="0">
              <a:spcBef>
                <a:spcPct val="30000"/>
              </a:spcBef>
              <a:defRPr sz="1200">
                <a:solidFill>
                  <a:schemeClr val="tx1"/>
                </a:solidFill>
                <a:latin typeface="Times New Roman" pitchFamily="18" charset="0"/>
              </a:defRPr>
            </a:lvl5pPr>
            <a:lvl6pPr marL="2467249" indent="-224295" defTabSz="914316" eaLnBrk="0" fontAlgn="base" hangingPunct="0">
              <a:spcBef>
                <a:spcPct val="30000"/>
              </a:spcBef>
              <a:spcAft>
                <a:spcPct val="0"/>
              </a:spcAft>
              <a:defRPr sz="1200">
                <a:solidFill>
                  <a:schemeClr val="tx1"/>
                </a:solidFill>
                <a:latin typeface="Times New Roman" pitchFamily="18" charset="0"/>
              </a:defRPr>
            </a:lvl6pPr>
            <a:lvl7pPr marL="2915840" indent="-224295" defTabSz="914316" eaLnBrk="0" fontAlgn="base" hangingPunct="0">
              <a:spcBef>
                <a:spcPct val="30000"/>
              </a:spcBef>
              <a:spcAft>
                <a:spcPct val="0"/>
              </a:spcAft>
              <a:defRPr sz="1200">
                <a:solidFill>
                  <a:schemeClr val="tx1"/>
                </a:solidFill>
                <a:latin typeface="Times New Roman" pitchFamily="18" charset="0"/>
              </a:defRPr>
            </a:lvl7pPr>
            <a:lvl8pPr marL="3364431" indent="-224295" defTabSz="914316" eaLnBrk="0" fontAlgn="base" hangingPunct="0">
              <a:spcBef>
                <a:spcPct val="30000"/>
              </a:spcBef>
              <a:spcAft>
                <a:spcPct val="0"/>
              </a:spcAft>
              <a:defRPr sz="1200">
                <a:solidFill>
                  <a:schemeClr val="tx1"/>
                </a:solidFill>
                <a:latin typeface="Times New Roman" pitchFamily="18" charset="0"/>
              </a:defRPr>
            </a:lvl8pPr>
            <a:lvl9pPr marL="3813021" indent="-224295" defTabSz="914316"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7D045A6-228A-4F4E-A46A-072E9E2932E8}" type="slidenum">
              <a:rPr lang="en-US" altLang="en-US" smtClean="0"/>
              <a:pPr eaLnBrk="1" hangingPunct="1">
                <a:spcBef>
                  <a:spcPct val="0"/>
                </a:spcBef>
              </a:pPr>
              <a:t>3</a:t>
            </a:fld>
            <a:endParaRPr lang="en-US" altLang="en-US"/>
          </a:p>
        </p:txBody>
      </p:sp>
      <p:sp>
        <p:nvSpPr>
          <p:cNvPr id="39939" name="Rectangle 2"/>
          <p:cNvSpPr>
            <a:spLocks noGrp="1" noRot="1" noChangeAspect="1" noChangeArrowheads="1" noTextEdit="1"/>
          </p:cNvSpPr>
          <p:nvPr>
            <p:ph type="sldImg"/>
          </p:nvPr>
        </p:nvSpPr>
        <p:spPr>
          <a:xfrm>
            <a:off x="381000" y="685800"/>
            <a:ext cx="6096000" cy="3429000"/>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LaCora</a:t>
            </a:r>
            <a:br>
              <a:rPr lang="en-US">
                <a:cs typeface="Calibri"/>
              </a:rPr>
            </a:br>
            <a:r>
              <a:rPr lang="en-US">
                <a:cs typeface="Calibri"/>
              </a:rPr>
              <a:t>In this webinar today (Read Slides) </a:t>
            </a:r>
          </a:p>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Erika</a:t>
            </a:r>
          </a:p>
          <a:p>
            <a:endParaRPr lang="en-US"/>
          </a:p>
          <a:p>
            <a:r>
              <a:rPr lang="en-US"/>
              <a:t>To provide some context, at the Women’s Foundation of Minnesota, we are a statewide community foundation, and we are really committed to driving gender and racial equity. We have been working with partners all over Minnesota, for 38 years and we envision a world where women and girls, and all people hold the power to create safe and prosperous lives. </a:t>
            </a:r>
          </a:p>
          <a:p>
            <a:endParaRPr lang="en-US"/>
          </a:p>
          <a:p>
            <a:r>
              <a:rPr lang="en-US"/>
              <a:t>As a community foundation, our work extends to communications, grantmaking, fundraising, policy and research. Within this work,  we lead with the values of hope, generosity and inclusion.</a:t>
            </a:r>
            <a:br>
              <a:rPr lang="en-US"/>
            </a:br>
            <a:endParaRPr lang="en-US"/>
          </a:p>
          <a:p>
            <a:r>
              <a:rPr lang="en-US"/>
              <a:t>And we are really aim to make sure our relationships with participants, young women leaders, our grantee partners, and facilitators also reflect those values.</a:t>
            </a:r>
          </a:p>
        </p:txBody>
      </p:sp>
      <p:sp>
        <p:nvSpPr>
          <p:cNvPr id="4" name="Slide Number Placeholder 3"/>
          <p:cNvSpPr>
            <a:spLocks noGrp="1"/>
          </p:cNvSpPr>
          <p:nvPr>
            <p:ph type="sldNum" sz="quarter" idx="5"/>
          </p:nvPr>
        </p:nvSpPr>
        <p:spPr/>
        <p:txBody>
          <a:bodyPr/>
          <a:lstStyle/>
          <a:p>
            <a:fld id="{46E3C40F-1EE5-44B3-BB01-9207AA43C7F0}" type="slidenum">
              <a:rPr lang="en-US" smtClean="0"/>
              <a:t>4</a:t>
            </a:fld>
            <a:endParaRPr lang="en-US"/>
          </a:p>
        </p:txBody>
      </p:sp>
    </p:spTree>
    <p:extLst>
      <p:ext uri="{BB962C8B-B14F-4D97-AF65-F5344CB8AC3E}">
        <p14:creationId xmlns:p14="http://schemas.microsoft.com/office/powerpoint/2010/main" val="319913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j-lt"/>
              </a:rPr>
              <a:t>So what is the Young Women’s Initiative of Minnesota? In partnership with the Governor’s Office in 2016, we launched the Young Women’s Initiative of Minnesota, as a multi-year, multi-million-dollar investment that centers the leadership and solutions of young women of color, American Indian young women, young women from Greater Minnesota, LGBTQ+ youth, and young women with disabilities.</a:t>
            </a:r>
          </a:p>
          <a:p>
            <a:pPr algn="l"/>
            <a:endParaRPr lang="en-US" sz="1200">
              <a:solidFill>
                <a:srgbClr val="2E1A47"/>
              </a:solidFill>
              <a:latin typeface="+mj-lt"/>
            </a:endParaRPr>
          </a:p>
          <a:p>
            <a:pPr algn="l"/>
            <a:endParaRPr lang="en-US" sz="1200">
              <a:solidFill>
                <a:srgbClr val="2E1A47"/>
              </a:solidFill>
              <a:latin typeface="+mj-lt"/>
            </a:endParaRPr>
          </a:p>
          <a:p>
            <a:endParaRPr lang="en-US"/>
          </a:p>
        </p:txBody>
      </p:sp>
      <p:sp>
        <p:nvSpPr>
          <p:cNvPr id="4" name="Slide Number Placeholder 3"/>
          <p:cNvSpPr>
            <a:spLocks noGrp="1"/>
          </p:cNvSpPr>
          <p:nvPr>
            <p:ph type="sldNum" sz="quarter" idx="5"/>
          </p:nvPr>
        </p:nvSpPr>
        <p:spPr/>
        <p:txBody>
          <a:bodyPr/>
          <a:lstStyle/>
          <a:p>
            <a:fld id="{46E3C40F-1EE5-44B3-BB01-9207AA43C7F0}" type="slidenum">
              <a:rPr lang="en-US" smtClean="0"/>
              <a:t>5</a:t>
            </a:fld>
            <a:endParaRPr lang="en-US"/>
          </a:p>
        </p:txBody>
      </p:sp>
    </p:spTree>
    <p:extLst>
      <p:ext uri="{BB962C8B-B14F-4D97-AF65-F5344CB8AC3E}">
        <p14:creationId xmlns:p14="http://schemas.microsoft.com/office/powerpoint/2010/main" val="4184250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Erika</a:t>
            </a:r>
            <a:br>
              <a:rPr lang="en-US" b="1"/>
            </a:br>
            <a:br>
              <a:rPr lang="en-US"/>
            </a:br>
            <a:r>
              <a:rPr lang="en-US"/>
              <a:t>Drop in chat the Blueprint for Action report: https://5hmu22w0slizp30doyr8p14u-wpengine.netdna-ssl.com/ywi-mn-blueprint.pdf</a:t>
            </a:r>
          </a:p>
          <a:p>
            <a:endParaRPr lang="en-US"/>
          </a:p>
          <a:p>
            <a:pPr algn="l"/>
            <a:r>
              <a:rPr lang="en-US" sz="1200" b="1">
                <a:solidFill>
                  <a:srgbClr val="2E1A47"/>
                </a:solidFill>
                <a:latin typeface="+mj-lt"/>
              </a:rPr>
              <a:t>Erika</a:t>
            </a:r>
          </a:p>
          <a:p>
            <a:pPr algn="l"/>
            <a:r>
              <a:rPr lang="en-US" sz="1200">
                <a:solidFill>
                  <a:srgbClr val="2E1A47"/>
                </a:solidFill>
                <a:latin typeface="+mj-lt"/>
              </a:rPr>
              <a:t>So how did we start? Recognizing that problems and solutions are found in the same place, we know hearing directly from young women and youth is an important part of finding solutions.  So we started with listening. In 2016, we convened listening sessions featuring young women and advocates from distinct communities and these sessions enabled each community to form its own panels to allow for deeper conversations around economics, racism and culture, school and education, societal and gender norms, safety, and health.</a:t>
            </a:r>
            <a:br>
              <a:rPr lang="en-US" sz="1200">
                <a:solidFill>
                  <a:srgbClr val="2E1A47"/>
                </a:solidFill>
                <a:latin typeface="+mj-lt"/>
              </a:rPr>
            </a:br>
            <a:endParaRPr lang="en-US" sz="1200">
              <a:solidFill>
                <a:srgbClr val="2E1A47"/>
              </a:solidFill>
              <a:latin typeface="+mj-lt"/>
            </a:endParaRPr>
          </a:p>
          <a:p>
            <a:pPr defTabSz="914355"/>
            <a:r>
              <a:rPr lang="en-US" sz="1200" b="0" i="0">
                <a:solidFill>
                  <a:srgbClr val="4D4A5A"/>
                </a:solidFill>
                <a:effectLst/>
                <a:latin typeface="Open Sans" panose="020B0606030504020204" pitchFamily="34" charset="0"/>
              </a:rPr>
              <a:t>Then in 2017, we engaged deeper in this work, and started a community action research process, in partnership with the University of Minnesota Urban Research and Outreach-Engagement Center, we invited over 800 young women and community members from eight culturally specific communities across Minnesota, which were: community members that identify as African American, African Immigrant, American Indian, Asian American and Pacific Islander, Latina, LGBTQ+ (lesbian, gay, bisexual, transgender, queer), young women with disabilities, and young women in Greater Minnesota. </a:t>
            </a:r>
            <a:br>
              <a:rPr lang="en-US" sz="1200" b="0" i="0">
                <a:solidFill>
                  <a:srgbClr val="4D4A5A"/>
                </a:solidFill>
                <a:effectLst/>
                <a:latin typeface="Open Sans" panose="020B0606030504020204" pitchFamily="34" charset="0"/>
              </a:rPr>
            </a:br>
            <a:endParaRPr lang="en-US" sz="1200" b="0" i="0">
              <a:solidFill>
                <a:srgbClr val="4D4A5A"/>
              </a:solidFill>
              <a:effectLst/>
              <a:latin typeface="Open Sans" panose="020B0606030504020204" pitchFamily="34" charset="0"/>
            </a:endParaRPr>
          </a:p>
          <a:p>
            <a:pPr defTabSz="914355"/>
            <a:r>
              <a:rPr lang="en-US" sz="1200" b="0" i="0">
                <a:solidFill>
                  <a:srgbClr val="4D4A5A"/>
                </a:solidFill>
                <a:effectLst/>
                <a:latin typeface="Open Sans" panose="020B0606030504020204" pitchFamily="34" charset="0"/>
              </a:rPr>
              <a:t>This work resulted in the </a:t>
            </a:r>
            <a:r>
              <a:rPr lang="en-US" sz="1800">
                <a:effectLst/>
                <a:latin typeface="Calibri" panose="020F0502020204030204" pitchFamily="34" charset="0"/>
                <a:ea typeface="Calibri" panose="020F0502020204030204" pitchFamily="34" charset="0"/>
                <a:cs typeface="Times New Roman" panose="02020603050405020304" pitchFamily="18" charset="0"/>
              </a:rPr>
              <a:t>YWI MN </a:t>
            </a:r>
            <a:r>
              <a:rPr lang="en-US" sz="1800" i="1">
                <a:effectLst/>
                <a:latin typeface="Calibri" panose="020F0502020204030204" pitchFamily="34" charset="0"/>
                <a:ea typeface="Calibri" panose="020F0502020204030204" pitchFamily="34" charset="0"/>
                <a:cs typeface="Times New Roman" panose="02020603050405020304" pitchFamily="18" charset="0"/>
              </a:rPr>
              <a:t>Blueprint for Action Report</a:t>
            </a:r>
            <a:r>
              <a:rPr lang="en-US" sz="1800">
                <a:effectLst/>
                <a:latin typeface="Calibri" panose="020F0502020204030204" pitchFamily="34" charset="0"/>
                <a:ea typeface="Calibri" panose="020F0502020204030204" pitchFamily="34" charset="0"/>
                <a:cs typeface="Times New Roman" panose="02020603050405020304" pitchFamily="18" charset="0"/>
              </a:rPr>
              <a:t>, that includes 20 data-driven and actionable recommendations built upon the tremendous community and cultural strengths young women and gender-expansive leaders already possess. We heard from Minnesota’s young women, that they are leaders, resourceful, innovative, entrepreneurial, role models, and pillars of their families and communities.</a:t>
            </a:r>
          </a:p>
          <a:p>
            <a:pPr defTabSz="914355"/>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defTabSz="914355"/>
            <a:r>
              <a:rPr lang="en-US" sz="1800">
                <a:effectLst/>
                <a:latin typeface="Calibri" panose="020F0502020204030204" pitchFamily="34" charset="0"/>
                <a:ea typeface="Calibri" panose="020F0502020204030204" pitchFamily="34" charset="0"/>
                <a:cs typeface="Times New Roman" panose="02020603050405020304" pitchFamily="18" charset="0"/>
              </a:rPr>
              <a:t>the </a:t>
            </a:r>
            <a:r>
              <a:rPr lang="en-US" sz="1800" i="1">
                <a:effectLst/>
                <a:latin typeface="Calibri" panose="020F0502020204030204" pitchFamily="34" charset="0"/>
                <a:ea typeface="Calibri" panose="020F0502020204030204" pitchFamily="34" charset="0"/>
                <a:cs typeface="Times New Roman" panose="02020603050405020304" pitchFamily="18" charset="0"/>
              </a:rPr>
              <a:t>Blueprint for Action</a:t>
            </a:r>
            <a:r>
              <a:rPr lang="en-US" sz="1800">
                <a:effectLst/>
                <a:latin typeface="Calibri" panose="020F0502020204030204" pitchFamily="34" charset="0"/>
                <a:ea typeface="Calibri" panose="020F0502020204030204" pitchFamily="34" charset="0"/>
                <a:cs typeface="Times New Roman" panose="02020603050405020304" pitchFamily="18" charset="0"/>
              </a:rPr>
              <a:t>, informed us and our </a:t>
            </a:r>
            <a:r>
              <a:rPr lang="en-US" sz="1200" b="0" i="0">
                <a:solidFill>
                  <a:srgbClr val="4D4A5A"/>
                </a:solidFill>
                <a:effectLst/>
                <a:latin typeface="Open Sans" panose="020B0606030504020204" pitchFamily="34" charset="0"/>
              </a:rPr>
              <a:t>partners in this work the need to create the Innovator’s program.</a:t>
            </a:r>
            <a:endParaRPr lang="en-US" sz="1000">
              <a:solidFill>
                <a:prstClr val="black"/>
              </a:solidFill>
              <a:latin typeface="Clarendon URW Light"/>
              <a:cs typeface="Gotham-Light" pitchFamily="50" charset="0"/>
            </a:endParaRPr>
          </a:p>
          <a:p>
            <a:endParaRPr lang="en-US"/>
          </a:p>
        </p:txBody>
      </p:sp>
      <p:sp>
        <p:nvSpPr>
          <p:cNvPr id="4" name="Slide Number Placeholder 3"/>
          <p:cNvSpPr>
            <a:spLocks noGrp="1"/>
          </p:cNvSpPr>
          <p:nvPr>
            <p:ph type="sldNum" sz="quarter" idx="5"/>
          </p:nvPr>
        </p:nvSpPr>
        <p:spPr/>
        <p:txBody>
          <a:bodyPr/>
          <a:lstStyle/>
          <a:p>
            <a:fld id="{46E3C40F-1EE5-44B3-BB01-9207AA43C7F0}" type="slidenum">
              <a:rPr lang="en-US" smtClean="0"/>
              <a:t>6</a:t>
            </a:fld>
            <a:endParaRPr lang="en-US"/>
          </a:p>
        </p:txBody>
      </p:sp>
    </p:spTree>
    <p:extLst>
      <p:ext uri="{BB962C8B-B14F-4D97-AF65-F5344CB8AC3E}">
        <p14:creationId xmlns:p14="http://schemas.microsoft.com/office/powerpoint/2010/main" val="4079298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5"/>
            <a:r>
              <a:rPr lang="en-US" b="1"/>
              <a:t>Erika</a:t>
            </a:r>
            <a:br>
              <a:rPr lang="en-US"/>
            </a:br>
            <a:r>
              <a:rPr lang="en-US" sz="1200">
                <a:effectLst/>
                <a:latin typeface="Calibri" panose="020F0502020204030204" pitchFamily="34" charset="0"/>
                <a:cs typeface="Times New Roman" panose="02020603050405020304" pitchFamily="18" charset="0"/>
              </a:rPr>
              <a:t>F</a:t>
            </a:r>
            <a:r>
              <a:rPr lang="en-US" sz="1200">
                <a:effectLst/>
                <a:latin typeface="Calibri" panose="020F0502020204030204" pitchFamily="34" charset="0"/>
                <a:ea typeface="Calibri" panose="020F0502020204030204" pitchFamily="34" charset="0"/>
                <a:cs typeface="Times New Roman" panose="02020603050405020304" pitchFamily="18" charset="0"/>
              </a:rPr>
              <a:t>ollowing the action research, we learned that the following solutions and goals of action are necessary for young women to thrive </a:t>
            </a:r>
            <a:r>
              <a:rPr lang="en-US"/>
              <a:t>which are: building pathways to economic opportunity, improving safety &amp; well-being, and promoting young women’s leadership. These three goals work together to shift systems and strengthen the ecosystem to create the conditions for young women and communities to thrive using a systems change model.</a:t>
            </a:r>
          </a:p>
          <a:p>
            <a:endParaRPr lang="en-US"/>
          </a:p>
        </p:txBody>
      </p:sp>
      <p:sp>
        <p:nvSpPr>
          <p:cNvPr id="4" name="Slide Number Placeholder 3"/>
          <p:cNvSpPr>
            <a:spLocks noGrp="1"/>
          </p:cNvSpPr>
          <p:nvPr>
            <p:ph type="sldNum" sz="quarter" idx="5"/>
          </p:nvPr>
        </p:nvSpPr>
        <p:spPr/>
        <p:txBody>
          <a:bodyPr/>
          <a:lstStyle/>
          <a:p>
            <a:fld id="{46E3C40F-1EE5-44B3-BB01-9207AA43C7F0}" type="slidenum">
              <a:rPr lang="en-US" smtClean="0"/>
              <a:t>7</a:t>
            </a:fld>
            <a:endParaRPr lang="en-US"/>
          </a:p>
        </p:txBody>
      </p:sp>
    </p:spTree>
    <p:extLst>
      <p:ext uri="{BB962C8B-B14F-4D97-AF65-F5344CB8AC3E}">
        <p14:creationId xmlns:p14="http://schemas.microsoft.com/office/powerpoint/2010/main" val="344745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E1A47"/>
                </a:solidFill>
                <a:effectLst/>
                <a:latin typeface="Open Sans" panose="020B0606030504020204" pitchFamily="34" charset="0"/>
              </a:rPr>
              <a:t>The young women’s initiative is a systems change model, grounded in the voices and experiences of young women from 8 specific communities. It stem from listening, going around the state and asking young women themselves, hey what are your hopes and dreams and what are the barriers that are standing in your way as you live your day to day life.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E1A47"/>
                </a:solidFill>
                <a:effectLst/>
                <a:latin typeface="Open Sans" panose="020B0606030504020204" pitchFamily="34" charset="0"/>
              </a:rPr>
              <a:t>Systems change work increases access to equal opportunity and equity in outcomes. And it supports individuals. As a WFMN Innovator, you and your projects, are shifting institutions, laws, policies, by reframing issues through community relationships and movement building. (Next slide)</a:t>
            </a:r>
          </a:p>
          <a:p>
            <a:endParaRPr lang="en-US"/>
          </a:p>
        </p:txBody>
      </p:sp>
      <p:sp>
        <p:nvSpPr>
          <p:cNvPr id="4" name="Slide Number Placeholder 3"/>
          <p:cNvSpPr>
            <a:spLocks noGrp="1"/>
          </p:cNvSpPr>
          <p:nvPr>
            <p:ph type="sldNum" sz="quarter" idx="5"/>
          </p:nvPr>
        </p:nvSpPr>
        <p:spPr/>
        <p:txBody>
          <a:bodyPr/>
          <a:lstStyle/>
          <a:p>
            <a:fld id="{46E3C40F-1EE5-44B3-BB01-9207AA43C7F0}" type="slidenum">
              <a:rPr lang="en-US" smtClean="0"/>
              <a:t>8</a:t>
            </a:fld>
            <a:endParaRPr lang="en-US"/>
          </a:p>
        </p:txBody>
      </p:sp>
    </p:spTree>
    <p:extLst>
      <p:ext uri="{BB962C8B-B14F-4D97-AF65-F5344CB8AC3E}">
        <p14:creationId xmlns:p14="http://schemas.microsoft.com/office/powerpoint/2010/main" val="1421801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I love </a:t>
            </a:r>
            <a:r>
              <a:rPr lang="en-US" err="1"/>
              <a:t>love</a:t>
            </a:r>
            <a:r>
              <a:rPr lang="en-US"/>
              <a:t> </a:t>
            </a:r>
            <a:r>
              <a:rPr lang="en-US" err="1"/>
              <a:t>love</a:t>
            </a:r>
            <a:r>
              <a:rPr lang="en-US"/>
              <a:t> this quote by Audre Lorde, “There is no such thing as a single issue struggle, because we do not live single-issue lives.” This quote I think sums the purpose and it speaks to why the Young Women’s Initiative &amp; the Innovator program are so needed today. It calls out for the needs of communities living with intersecting identities, and that the term women is not so generalized. It brings attention to these solutions addressing racial and gender inequities, making it possible to dream of state where all women can thrive when we consider the intersection of communities. And with that, I want transition us now to the overview the Innovators program (next slide)</a:t>
            </a:r>
          </a:p>
        </p:txBody>
      </p:sp>
      <p:sp>
        <p:nvSpPr>
          <p:cNvPr id="4" name="Slide Number Placeholder 3"/>
          <p:cNvSpPr>
            <a:spLocks noGrp="1"/>
          </p:cNvSpPr>
          <p:nvPr>
            <p:ph type="sldNum" sz="quarter" idx="5"/>
          </p:nvPr>
        </p:nvSpPr>
        <p:spPr/>
        <p:txBody>
          <a:bodyPr/>
          <a:lstStyle/>
          <a:p>
            <a:fld id="{46E3C40F-1EE5-44B3-BB01-9207AA43C7F0}" type="slidenum">
              <a:rPr lang="en-US" smtClean="0"/>
              <a:t>9</a:t>
            </a:fld>
            <a:endParaRPr lang="en-US"/>
          </a:p>
        </p:txBody>
      </p:sp>
    </p:spTree>
    <p:extLst>
      <p:ext uri="{BB962C8B-B14F-4D97-AF65-F5344CB8AC3E}">
        <p14:creationId xmlns:p14="http://schemas.microsoft.com/office/powerpoint/2010/main" val="1970942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47F9B7-058D-774D-A2BB-BE5EEF9AA5A8}"/>
              </a:ext>
            </a:extLst>
          </p:cNvPr>
          <p:cNvSpPr/>
          <p:nvPr userDrawn="1"/>
        </p:nvSpPr>
        <p:spPr>
          <a:xfrm>
            <a:off x="0" y="0"/>
            <a:ext cx="12192000" cy="6858000"/>
          </a:xfrm>
          <a:prstGeom prst="rect">
            <a:avLst/>
          </a:prstGeom>
          <a:solidFill>
            <a:srgbClr val="320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117600" y="1371601"/>
            <a:ext cx="10058400" cy="2593975"/>
          </a:xfrm>
        </p:spPr>
        <p:txBody>
          <a:bodyPr anchor="b" anchorCtr="0"/>
          <a:lstStyle>
            <a:lvl1pPr algn="ctr">
              <a:defRPr sz="5400">
                <a:ln>
                  <a:noFill/>
                </a:ln>
                <a:solidFill>
                  <a:schemeClr val="bg1"/>
                </a:solidFill>
              </a:defRPr>
            </a:lvl1pPr>
          </a:lstStyle>
          <a:p>
            <a:r>
              <a:rPr lang="en-US"/>
              <a:t>Click to edit Master title style</a:t>
            </a:r>
          </a:p>
        </p:txBody>
      </p:sp>
      <p:sp>
        <p:nvSpPr>
          <p:cNvPr id="3" name="Subtitle 2"/>
          <p:cNvSpPr>
            <a:spLocks noGrp="1"/>
          </p:cNvSpPr>
          <p:nvPr>
            <p:ph type="subTitle" idx="1"/>
          </p:nvPr>
        </p:nvSpPr>
        <p:spPr>
          <a:xfrm>
            <a:off x="1117600" y="4273197"/>
            <a:ext cx="10058400" cy="1066800"/>
          </a:xfrm>
        </p:spPr>
        <p:txBody>
          <a:bodyPr anchor="t">
            <a:normAutofit/>
          </a:bodyPr>
          <a:lstStyle>
            <a:lvl1pPr marL="0" indent="0" algn="ctr">
              <a:buNone/>
              <a:defRPr sz="2000">
                <a:solidFill>
                  <a:srgbClr val="C1CD2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a:extLst>
              <a:ext uri="{FF2B5EF4-FFF2-40B4-BE49-F238E27FC236}">
                <a16:creationId xmlns:a16="http://schemas.microsoft.com/office/drawing/2014/main" id="{3E58FCCF-067C-6541-9BA5-36402C8633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5992" y="6073639"/>
            <a:ext cx="2451100" cy="415684"/>
          </a:xfrm>
          <a:prstGeom prst="rect">
            <a:avLst/>
          </a:prstGeom>
        </p:spPr>
      </p:pic>
      <p:pic>
        <p:nvPicPr>
          <p:cNvPr id="9" name="Picture 8">
            <a:extLst>
              <a:ext uri="{FF2B5EF4-FFF2-40B4-BE49-F238E27FC236}">
                <a16:creationId xmlns:a16="http://schemas.microsoft.com/office/drawing/2014/main" id="{CBE6B07D-052B-1B41-928E-95CCB07690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52036" y="5756890"/>
            <a:ext cx="2348443" cy="83459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11/15/2021</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9329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8D56213-4552-E945-B44F-359302C43357}"/>
              </a:ext>
            </a:extLst>
          </p:cNvPr>
          <p:cNvSpPr>
            <a:spLocks noGrp="1"/>
          </p:cNvSpPr>
          <p:nvPr>
            <p:ph type="sldNum" sz="quarter" idx="12"/>
          </p:nvPr>
        </p:nvSpPr>
        <p:spPr>
          <a:xfrm>
            <a:off x="11216640" y="6324600"/>
            <a:ext cx="731520" cy="396240"/>
          </a:xfrm>
        </p:spPr>
        <p:txBody>
          <a:bodyPr/>
          <a:lstStyle>
            <a:lvl1pPr>
              <a:defRPr sz="1200"/>
            </a:lvl1pPr>
          </a:lstStyle>
          <a:p>
            <a:fld id="{E626E86F-F29A-4E56-97BF-7125D81D09BE}" type="slidenum">
              <a:rPr lang="en-US" smtClean="0"/>
              <a:pPr/>
              <a:t>‹#›</a:t>
            </a:fld>
            <a:endParaRPr lang="en-US"/>
          </a:p>
        </p:txBody>
      </p:sp>
    </p:spTree>
    <p:extLst>
      <p:ext uri="{BB962C8B-B14F-4D97-AF65-F5344CB8AC3E}">
        <p14:creationId xmlns:p14="http://schemas.microsoft.com/office/powerpoint/2010/main" val="3593405268"/>
      </p:ext>
    </p:extLst>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8D56213-4552-E945-B44F-359302C43357}"/>
              </a:ext>
            </a:extLst>
          </p:cNvPr>
          <p:cNvSpPr>
            <a:spLocks noGrp="1"/>
          </p:cNvSpPr>
          <p:nvPr>
            <p:ph type="sldNum" sz="quarter" idx="12"/>
          </p:nvPr>
        </p:nvSpPr>
        <p:spPr>
          <a:xfrm>
            <a:off x="11216640" y="6324600"/>
            <a:ext cx="731520" cy="396240"/>
          </a:xfrm>
        </p:spPr>
        <p:txBody>
          <a:bodyPr/>
          <a:lstStyle>
            <a:lvl1pPr>
              <a:defRPr sz="1200"/>
            </a:lvl1pPr>
          </a:lstStyle>
          <a:p>
            <a:fld id="{E626E86F-F29A-4E56-97BF-7125D81D09BE}" type="slidenum">
              <a:rPr lang="en-US" smtClean="0"/>
              <a:pPr/>
              <a:t>‹#›</a:t>
            </a:fld>
            <a:endParaRPr lang="en-US"/>
          </a:p>
        </p:txBody>
      </p:sp>
      <p:sp>
        <p:nvSpPr>
          <p:cNvPr id="2" name="Rectangle 1">
            <a:extLst>
              <a:ext uri="{FF2B5EF4-FFF2-40B4-BE49-F238E27FC236}">
                <a16:creationId xmlns:a16="http://schemas.microsoft.com/office/drawing/2014/main" id="{14BA508E-ADF4-C64F-8445-0934427EAB65}"/>
              </a:ext>
            </a:extLst>
          </p:cNvPr>
          <p:cNvSpPr/>
          <p:nvPr userDrawn="1"/>
        </p:nvSpPr>
        <p:spPr>
          <a:xfrm>
            <a:off x="0" y="0"/>
            <a:ext cx="12192000" cy="1391478"/>
          </a:xfrm>
          <a:prstGeom prst="rect">
            <a:avLst/>
          </a:prstGeom>
          <a:solidFill>
            <a:srgbClr val="320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879082"/>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sz="1200"/>
            </a:lvl1pPr>
          </a:lstStyle>
          <a:p>
            <a:fld id="{E626E86F-F29A-4E56-97BF-7125D81D09BE}" type="slidenum">
              <a:rPr lang="en-US" smtClean="0"/>
              <a:pPr/>
              <a:t>‹#›</a:t>
            </a:fld>
            <a:endParaRPr lang="en-US"/>
          </a:p>
        </p:txBody>
      </p:sp>
      <p:sp>
        <p:nvSpPr>
          <p:cNvPr id="8" name="Rectangle 7">
            <a:extLst>
              <a:ext uri="{FF2B5EF4-FFF2-40B4-BE49-F238E27FC236}">
                <a16:creationId xmlns:a16="http://schemas.microsoft.com/office/drawing/2014/main" id="{DF119557-98F7-0245-B9DD-E56554546169}"/>
              </a:ext>
            </a:extLst>
          </p:cNvPr>
          <p:cNvSpPr/>
          <p:nvPr userDrawn="1"/>
        </p:nvSpPr>
        <p:spPr>
          <a:xfrm>
            <a:off x="11948160" y="0"/>
            <a:ext cx="243840" cy="6858000"/>
          </a:xfrm>
          <a:prstGeom prst="rect">
            <a:avLst/>
          </a:prstGeom>
          <a:solidFill>
            <a:srgbClr val="320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581091-125C-0049-A8DE-FE409EC2DF69}"/>
              </a:ext>
            </a:extLst>
          </p:cNvPr>
          <p:cNvSpPr/>
          <p:nvPr userDrawn="1"/>
        </p:nvSpPr>
        <p:spPr>
          <a:xfrm>
            <a:off x="0" y="0"/>
            <a:ext cx="5689600" cy="55421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36640" y="327501"/>
            <a:ext cx="5242560" cy="808038"/>
          </a:xfrm>
        </p:spPr>
        <p:txBody>
          <a:bodyPr/>
          <a:lstStyle/>
          <a:p>
            <a:r>
              <a:rPr lang="en-US"/>
              <a:t>Click to edit Master title style</a:t>
            </a:r>
          </a:p>
        </p:txBody>
      </p:sp>
      <p:sp>
        <p:nvSpPr>
          <p:cNvPr id="9" name="Rectangle 8">
            <a:extLst>
              <a:ext uri="{FF2B5EF4-FFF2-40B4-BE49-F238E27FC236}">
                <a16:creationId xmlns:a16="http://schemas.microsoft.com/office/drawing/2014/main" id="{50A6868C-5F6D-9B42-956F-8132ECBE39D5}"/>
              </a:ext>
            </a:extLst>
          </p:cNvPr>
          <p:cNvSpPr/>
          <p:nvPr userDrawn="1"/>
        </p:nvSpPr>
        <p:spPr>
          <a:xfrm>
            <a:off x="5689600" y="0"/>
            <a:ext cx="6502400" cy="5542156"/>
          </a:xfrm>
          <a:prstGeom prst="rect">
            <a:avLst/>
          </a:prstGeom>
          <a:solidFill>
            <a:srgbClr val="320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16000" y="1535113"/>
            <a:ext cx="44704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16000" y="2174875"/>
            <a:ext cx="447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92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92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sz="1200"/>
            </a:lvl1pPr>
          </a:lstStyle>
          <a:p>
            <a:fld id="{E626E86F-F29A-4E56-97BF-7125D81D09B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Blank Slide">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09175D4F-059B-1A4D-8A84-73B8C4F116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76800" y="6271100"/>
            <a:ext cx="2438400" cy="31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A21B47E-BF19-7946-A4D2-CAA3C7348AF6}"/>
              </a:ext>
            </a:extLst>
          </p:cNvPr>
          <p:cNvSpPr/>
          <p:nvPr userDrawn="1"/>
        </p:nvSpPr>
        <p:spPr>
          <a:xfrm>
            <a:off x="11948160" y="0"/>
            <a:ext cx="243840" cy="6858000"/>
          </a:xfrm>
          <a:prstGeom prst="rect">
            <a:avLst/>
          </a:prstGeom>
          <a:solidFill>
            <a:srgbClr val="4E6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72519495"/>
      </p:ext>
    </p:extLst>
  </p:cSld>
  <p:clrMapOvr>
    <a:masterClrMapping/>
  </p:clrMapOvr>
  <p:transition spd="slow"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626E86F-F29A-4E56-97BF-7125D81D09BE}" type="slidenum">
              <a:rPr lang="en-US" smtClean="0"/>
              <a:t>‹#›</a:t>
            </a:fld>
            <a:endParaRPr lang="en-US"/>
          </a:p>
        </p:txBody>
      </p:sp>
      <p:sp>
        <p:nvSpPr>
          <p:cNvPr id="4" name="Rectangle 3">
            <a:extLst>
              <a:ext uri="{FF2B5EF4-FFF2-40B4-BE49-F238E27FC236}">
                <a16:creationId xmlns:a16="http://schemas.microsoft.com/office/drawing/2014/main" id="{D618CFAD-AB76-3F4A-99A1-BB6D5F6E1C53}"/>
              </a:ext>
            </a:extLst>
          </p:cNvPr>
          <p:cNvSpPr/>
          <p:nvPr userDrawn="1"/>
        </p:nvSpPr>
        <p:spPr>
          <a:xfrm>
            <a:off x="11948160" y="0"/>
            <a:ext cx="243840" cy="6858000"/>
          </a:xfrm>
          <a:prstGeom prst="rect">
            <a:avLst/>
          </a:prstGeom>
          <a:solidFill>
            <a:srgbClr val="4E6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E626E86F-F29A-4E56-97BF-7125D81D09B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60408"/>
            <a:ext cx="10160000" cy="80803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016000" y="1600200"/>
            <a:ext cx="10160000" cy="434340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16640" y="6324600"/>
            <a:ext cx="731520" cy="396240"/>
          </a:xfrm>
          <a:prstGeom prst="bracketPair">
            <a:avLst>
              <a:gd name="adj" fmla="val 17949"/>
            </a:avLst>
          </a:prstGeom>
          <a:ln w="19050">
            <a:solidFill>
              <a:srgbClr val="FFFFFF"/>
            </a:solidFill>
          </a:ln>
        </p:spPr>
        <p:txBody>
          <a:bodyPr vert="horz" lIns="0" tIns="0" rIns="0" bIns="0" rtlCol="0" anchor="ctr"/>
          <a:lstStyle>
            <a:lvl1pPr algn="ctr">
              <a:defRPr sz="1200">
                <a:solidFill>
                  <a:schemeClr val="bg1">
                    <a:lumMod val="75000"/>
                  </a:schemeClr>
                </a:solidFill>
              </a:defRPr>
            </a:lvl1pPr>
          </a:lstStyle>
          <a:p>
            <a:fld id="{8537E190-0A15-4A40-BBF8-45438111F71C}" type="slidenum">
              <a:rPr lang="en-US" smtClean="0"/>
              <a:pPr/>
              <a:t>‹#›</a:t>
            </a:fld>
            <a:endParaRPr lang="en-US"/>
          </a:p>
        </p:txBody>
      </p:sp>
      <p:pic>
        <p:nvPicPr>
          <p:cNvPr id="5" name="Picture 10">
            <a:extLst>
              <a:ext uri="{FF2B5EF4-FFF2-40B4-BE49-F238E27FC236}">
                <a16:creationId xmlns:a16="http://schemas.microsoft.com/office/drawing/2014/main" id="{1E6295E0-C2E0-7841-ACEC-8A5076A69F3E}"/>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3455992" y="6073639"/>
            <a:ext cx="24511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8285709-F899-7B41-93C0-93C75582CD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52036" y="5756334"/>
            <a:ext cx="2350008" cy="835152"/>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86" r:id="rId2"/>
    <p:sldLayoutId id="2147483850" r:id="rId3"/>
    <p:sldLayoutId id="2147483676" r:id="rId4"/>
    <p:sldLayoutId id="2147483678" r:id="rId5"/>
    <p:sldLayoutId id="2147483688" r:id="rId6"/>
    <p:sldLayoutId id="2147483687" r:id="rId7"/>
    <p:sldLayoutId id="2147483680" r:id="rId8"/>
    <p:sldLayoutId id="2147483683" r:id="rId9"/>
    <p:sldLayoutId id="2147483853" r:id="rId10"/>
  </p:sldLayoutIdLst>
  <p:txStyles>
    <p:titleStyle>
      <a:lvl1pPr algn="l" defTabSz="914400" rtl="0" eaLnBrk="1" latinLnBrk="0" hangingPunct="1">
        <a:spcBef>
          <a:spcPct val="0"/>
        </a:spcBef>
        <a:buNone/>
        <a:defRPr sz="2800" kern="1200" cap="none" spc="-100" baseline="0">
          <a:ln>
            <a:noFill/>
          </a:ln>
          <a:solidFill>
            <a:srgbClr val="4E67B0"/>
          </a:solidFill>
          <a:effectLst/>
          <a:latin typeface="+mj-lt"/>
          <a:ea typeface="+mj-ea"/>
          <a:cs typeface="+mj-cs"/>
        </a:defRPr>
      </a:lvl1pPr>
    </p:titleStyle>
    <p:bodyStyle>
      <a:lvl1pPr marL="114300" indent="0" algn="l" defTabSz="914400" rtl="0" eaLnBrk="1" latinLnBrk="0" hangingPunct="1">
        <a:spcBef>
          <a:spcPct val="20000"/>
        </a:spcBef>
        <a:buClr>
          <a:schemeClr val="accent1"/>
        </a:buClr>
        <a:buFont typeface="Arial" pitchFamily="34" charset="0"/>
        <a:buNone/>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https://www.youtube.com/embed/clpTBKZnWeQ?feature=oembed"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pxhere.com/en/photo/1447929"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A84CDE-B8C8-4D8D-B3AD-E684DFACFC87}"/>
              </a:ext>
            </a:extLst>
          </p:cNvPr>
          <p:cNvPicPr>
            <a:picLocks noChangeAspect="1"/>
          </p:cNvPicPr>
          <p:nvPr/>
        </p:nvPicPr>
        <p:blipFill>
          <a:blip r:embed="rId3"/>
          <a:stretch>
            <a:fillRect/>
          </a:stretch>
        </p:blipFill>
        <p:spPr>
          <a:xfrm>
            <a:off x="0" y="0"/>
            <a:ext cx="6858000" cy="6858000"/>
          </a:xfrm>
          <a:prstGeom prst="rect">
            <a:avLst/>
          </a:prstGeom>
        </p:spPr>
      </p:pic>
      <p:sp>
        <p:nvSpPr>
          <p:cNvPr id="4" name="Oval 3">
            <a:extLst>
              <a:ext uri="{FF2B5EF4-FFF2-40B4-BE49-F238E27FC236}">
                <a16:creationId xmlns:a16="http://schemas.microsoft.com/office/drawing/2014/main" id="{6ED1844F-DD3C-4E27-86D5-1D8FFCC83841}"/>
              </a:ext>
            </a:extLst>
          </p:cNvPr>
          <p:cNvSpPr/>
          <p:nvPr/>
        </p:nvSpPr>
        <p:spPr bwMode="auto">
          <a:xfrm>
            <a:off x="9790177" y="5009111"/>
            <a:ext cx="2619857" cy="2547578"/>
          </a:xfrm>
          <a:prstGeom prst="ellipse">
            <a:avLst/>
          </a:prstGeom>
          <a:solidFill>
            <a:srgbClr val="C1CD2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tlCol="0" anchor="ctr"/>
          <a:lstStyle/>
          <a:p>
            <a:pPr algn="l" eaLnBrk="1" hangingPunct="1"/>
            <a:endParaRPr lang="en-US" b="1"/>
          </a:p>
        </p:txBody>
      </p:sp>
      <p:sp>
        <p:nvSpPr>
          <p:cNvPr id="5" name="TextBox 4">
            <a:extLst>
              <a:ext uri="{FF2B5EF4-FFF2-40B4-BE49-F238E27FC236}">
                <a16:creationId xmlns:a16="http://schemas.microsoft.com/office/drawing/2014/main" id="{AC467407-4AAB-4254-8BA7-4AD65CBFBA51}"/>
              </a:ext>
            </a:extLst>
          </p:cNvPr>
          <p:cNvSpPr txBox="1"/>
          <p:nvPr/>
        </p:nvSpPr>
        <p:spPr>
          <a:xfrm>
            <a:off x="9869269" y="5360227"/>
            <a:ext cx="2216343" cy="1107996"/>
          </a:xfrm>
          <a:prstGeom prst="rect">
            <a:avLst/>
          </a:prstGeom>
          <a:noFill/>
        </p:spPr>
        <p:txBody>
          <a:bodyPr wrap="square" rtlCol="0">
            <a:spAutoFit/>
          </a:bodyPr>
          <a:lstStyle/>
          <a:p>
            <a:pPr algn="ctr"/>
            <a:r>
              <a:rPr lang="en-US" sz="2200" b="1">
                <a:latin typeface="Lucida Sans" panose="020B0602030504020204" pitchFamily="34" charset="0"/>
              </a:rPr>
              <a:t>Ask questions in the chatbox</a:t>
            </a:r>
          </a:p>
        </p:txBody>
      </p:sp>
      <p:sp>
        <p:nvSpPr>
          <p:cNvPr id="6" name="Title 1">
            <a:extLst>
              <a:ext uri="{FF2B5EF4-FFF2-40B4-BE49-F238E27FC236}">
                <a16:creationId xmlns:a16="http://schemas.microsoft.com/office/drawing/2014/main" id="{7F3C1740-271F-470F-987B-F0AB93E6A4D5}"/>
              </a:ext>
            </a:extLst>
          </p:cNvPr>
          <p:cNvSpPr txBox="1">
            <a:spLocks/>
          </p:cNvSpPr>
          <p:nvPr/>
        </p:nvSpPr>
        <p:spPr>
          <a:xfrm>
            <a:off x="7013439" y="1817313"/>
            <a:ext cx="5072173" cy="3223373"/>
          </a:xfrm>
          <a:prstGeom prst="rect">
            <a:avLst/>
          </a:prstGeom>
        </p:spPr>
        <p:txBody>
          <a:bodyPr anchor="t" anchorCtr="0"/>
          <a:lstStyle>
            <a:lvl1pPr algn="l" defTabSz="914400" rtl="0" eaLnBrk="1" latinLnBrk="0" hangingPunct="1">
              <a:spcBef>
                <a:spcPct val="0"/>
              </a:spcBef>
              <a:buNone/>
              <a:defRPr sz="2800" kern="1200" cap="none" spc="-100" baseline="0">
                <a:ln>
                  <a:noFill/>
                </a:ln>
                <a:solidFill>
                  <a:srgbClr val="4E67B0"/>
                </a:solidFill>
                <a:effectLst/>
                <a:latin typeface="+mj-lt"/>
                <a:ea typeface="+mj-ea"/>
                <a:cs typeface="+mj-cs"/>
              </a:defRPr>
            </a:lvl1pPr>
          </a:lstStyle>
          <a:p>
            <a:pPr>
              <a:spcAft>
                <a:spcPts val="1200"/>
              </a:spcAft>
            </a:pPr>
            <a:r>
              <a:rPr lang="en-US" sz="6600" b="1" spc="300">
                <a:solidFill>
                  <a:srgbClr val="320150"/>
                </a:solidFill>
                <a:latin typeface="Clarendon URW Light"/>
              </a:rPr>
              <a:t>Welcome! </a:t>
            </a:r>
            <a:br>
              <a:rPr lang="en-US" sz="3600" b="1" spc="0">
                <a:solidFill>
                  <a:srgbClr val="320150"/>
                </a:solidFill>
                <a:latin typeface="Clarendon URW Light"/>
              </a:rPr>
            </a:br>
            <a:r>
              <a:rPr lang="en-US" b="1" spc="0">
                <a:solidFill>
                  <a:schemeClr val="tx1"/>
                </a:solidFill>
                <a:latin typeface="Clarendon URW Light"/>
              </a:rPr>
              <a:t>The webinar will start shortly.</a:t>
            </a:r>
            <a:br>
              <a:rPr lang="en-US" b="1" spc="0">
                <a:solidFill>
                  <a:schemeClr val="tx1"/>
                </a:solidFill>
                <a:latin typeface="Clarendon URW Light"/>
              </a:rPr>
            </a:br>
            <a:endParaRPr lang="en-US" b="1" spc="0">
              <a:solidFill>
                <a:schemeClr val="tx1"/>
              </a:solidFill>
              <a:latin typeface="Clarendon URW Light"/>
            </a:endParaRPr>
          </a:p>
          <a:p>
            <a:pPr>
              <a:spcAft>
                <a:spcPts val="1200"/>
              </a:spcAft>
            </a:pPr>
            <a:r>
              <a:rPr lang="en-US" sz="2000" spc="0">
                <a:solidFill>
                  <a:schemeClr val="tx1"/>
                </a:solidFill>
                <a:latin typeface="Clarendon URW Light"/>
              </a:rPr>
              <a:t>Please stay on mute until the end. Any technical issues, please let us in the chatbox.</a:t>
            </a:r>
            <a:endParaRPr lang="en-US" spc="0">
              <a:solidFill>
                <a:schemeClr val="tx1"/>
              </a:solidFill>
              <a:latin typeface="Clarendon URW Light"/>
            </a:endParaRPr>
          </a:p>
        </p:txBody>
      </p:sp>
    </p:spTree>
    <p:extLst>
      <p:ext uri="{BB962C8B-B14F-4D97-AF65-F5344CB8AC3E}">
        <p14:creationId xmlns:p14="http://schemas.microsoft.com/office/powerpoint/2010/main" val="703786107"/>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491B17-ECAC-49EF-B3EC-B78428D512B3}"/>
              </a:ext>
            </a:extLst>
          </p:cNvPr>
          <p:cNvSpPr/>
          <p:nvPr/>
        </p:nvSpPr>
        <p:spPr>
          <a:xfrm>
            <a:off x="0" y="1437774"/>
            <a:ext cx="12192000" cy="4226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E3751E7-025A-4724-8A1B-BF2F6C79A18E}"/>
              </a:ext>
            </a:extLst>
          </p:cNvPr>
          <p:cNvSpPr txBox="1"/>
          <p:nvPr/>
        </p:nvSpPr>
        <p:spPr>
          <a:xfrm>
            <a:off x="0" y="336884"/>
            <a:ext cx="12192000" cy="1015663"/>
          </a:xfrm>
          <a:prstGeom prst="rect">
            <a:avLst/>
          </a:prstGeom>
          <a:noFill/>
        </p:spPr>
        <p:txBody>
          <a:bodyPr wrap="square" rtlCol="0">
            <a:spAutoFit/>
          </a:bodyPr>
          <a:lstStyle/>
          <a:p>
            <a:pPr lvl="4"/>
            <a:r>
              <a:rPr lang="en-US" sz="3600" b="1">
                <a:solidFill>
                  <a:schemeClr val="bg1"/>
                </a:solidFill>
                <a:latin typeface="Clarendon URW Light"/>
              </a:rPr>
              <a:t>Hilal Ibrahim</a:t>
            </a:r>
            <a:r>
              <a:rPr lang="en-US" sz="3600">
                <a:solidFill>
                  <a:schemeClr val="bg1"/>
                </a:solidFill>
                <a:latin typeface="Clarendon URW Light"/>
              </a:rPr>
              <a:t>, </a:t>
            </a:r>
            <a:r>
              <a:rPr lang="en-US" sz="3600" i="1">
                <a:solidFill>
                  <a:schemeClr val="bg1"/>
                </a:solidFill>
                <a:latin typeface="Clarendon URW Light"/>
              </a:rPr>
              <a:t>Founder &amp; CEO, Henna &amp; Hijabs</a:t>
            </a:r>
          </a:p>
          <a:p>
            <a:pPr lvl="4"/>
            <a:r>
              <a:rPr lang="en-US" sz="2400">
                <a:solidFill>
                  <a:srgbClr val="C1CD23"/>
                </a:solidFill>
                <a:latin typeface="Clarendon URW Light"/>
              </a:rPr>
              <a:t>2018-19 WFMN Innovator</a:t>
            </a:r>
          </a:p>
        </p:txBody>
      </p:sp>
      <p:pic>
        <p:nvPicPr>
          <p:cNvPr id="6" name="Online Media 1" title="How Young Women Are Leading Today: Hilal Ibhrahim of Henna &amp; Hijabs">
            <a:hlinkClick r:id="" action="ppaction://media"/>
            <a:extLst>
              <a:ext uri="{FF2B5EF4-FFF2-40B4-BE49-F238E27FC236}">
                <a16:creationId xmlns:a16="http://schemas.microsoft.com/office/drawing/2014/main" id="{193C6ED7-2844-42D9-B577-9D39962CFBDE}"/>
              </a:ext>
            </a:extLst>
          </p:cNvPr>
          <p:cNvPicPr>
            <a:picLocks noRot="1" noChangeAspect="1"/>
          </p:cNvPicPr>
          <p:nvPr>
            <a:videoFile r:link="rId1"/>
          </p:nvPr>
        </p:nvPicPr>
        <p:blipFill>
          <a:blip r:embed="rId4"/>
          <a:stretch>
            <a:fillRect/>
          </a:stretch>
        </p:blipFill>
        <p:spPr>
          <a:xfrm>
            <a:off x="2354102" y="1437774"/>
            <a:ext cx="7483796" cy="4228346"/>
          </a:xfrm>
          <a:prstGeom prst="rect">
            <a:avLst/>
          </a:prstGeom>
        </p:spPr>
      </p:pic>
    </p:spTree>
    <p:extLst>
      <p:ext uri="{BB962C8B-B14F-4D97-AF65-F5344CB8AC3E}">
        <p14:creationId xmlns:p14="http://schemas.microsoft.com/office/powerpoint/2010/main" val="391630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B14753-BC09-48E9-AFAD-8CF15E272B23}"/>
              </a:ext>
            </a:extLst>
          </p:cNvPr>
          <p:cNvSpPr>
            <a:spLocks noGrp="1"/>
          </p:cNvSpPr>
          <p:nvPr>
            <p:ph type="title"/>
          </p:nvPr>
        </p:nvSpPr>
        <p:spPr>
          <a:xfrm>
            <a:off x="5897878" y="263556"/>
            <a:ext cx="6232525" cy="826342"/>
          </a:xfrm>
        </p:spPr>
        <p:txBody>
          <a:bodyPr/>
          <a:lstStyle/>
          <a:p>
            <a:r>
              <a:rPr lang="en-US" sz="4000" b="1" spc="0">
                <a:solidFill>
                  <a:srgbClr val="C1CD23"/>
                </a:solidFill>
                <a:latin typeface="Clarendon URW Light"/>
              </a:rPr>
              <a:t>WFMN Innovator Program</a:t>
            </a:r>
          </a:p>
        </p:txBody>
      </p:sp>
      <p:sp>
        <p:nvSpPr>
          <p:cNvPr id="2" name="TextBox 1">
            <a:extLst>
              <a:ext uri="{FF2B5EF4-FFF2-40B4-BE49-F238E27FC236}">
                <a16:creationId xmlns:a16="http://schemas.microsoft.com/office/drawing/2014/main" id="{EC153757-2395-45D6-ADD6-875AEF436B42}"/>
              </a:ext>
            </a:extLst>
          </p:cNvPr>
          <p:cNvSpPr txBox="1"/>
          <p:nvPr/>
        </p:nvSpPr>
        <p:spPr>
          <a:xfrm>
            <a:off x="5897879" y="1089898"/>
            <a:ext cx="6232525" cy="3970318"/>
          </a:xfrm>
          <a:prstGeom prst="rect">
            <a:avLst/>
          </a:prstGeom>
          <a:noFill/>
        </p:spPr>
        <p:txBody>
          <a:bodyPr wrap="square" rtlCol="0">
            <a:spAutoFit/>
          </a:bodyPr>
          <a:lstStyle/>
          <a:p>
            <a:pPr marL="285750" indent="-285750">
              <a:buFont typeface="Arial" panose="020B0604020202020204" pitchFamily="34" charset="0"/>
              <a:buChar char="•"/>
            </a:pPr>
            <a:r>
              <a:rPr lang="en-US" sz="2800">
                <a:solidFill>
                  <a:schemeClr val="bg1"/>
                </a:solidFill>
                <a:latin typeface="Clarendon URW Light"/>
              </a:rPr>
              <a:t>Launched in 2018</a:t>
            </a:r>
          </a:p>
          <a:p>
            <a:pPr marL="285750" indent="-285750">
              <a:buFont typeface="Arial" panose="020B0604020202020204" pitchFamily="34" charset="0"/>
              <a:buChar char="•"/>
            </a:pPr>
            <a:r>
              <a:rPr lang="en-US" sz="2800">
                <a:solidFill>
                  <a:schemeClr val="bg1"/>
                </a:solidFill>
                <a:latin typeface="Clarendon URW Light"/>
              </a:rPr>
              <a:t>Ages 16-24</a:t>
            </a:r>
          </a:p>
          <a:p>
            <a:pPr marL="285750" indent="-285750">
              <a:buFont typeface="Arial" panose="020B0604020202020204" pitchFamily="34" charset="0"/>
              <a:buChar char="•"/>
            </a:pPr>
            <a:r>
              <a:rPr lang="en-US" sz="2800">
                <a:solidFill>
                  <a:schemeClr val="bg1"/>
                </a:solidFill>
                <a:latin typeface="Clarendon URW Light"/>
              </a:rPr>
              <a:t>One-time $2,500 grant</a:t>
            </a:r>
          </a:p>
          <a:p>
            <a:pPr marL="285750" indent="-285750">
              <a:buFont typeface="Arial" panose="020B0604020202020204" pitchFamily="34" charset="0"/>
              <a:buChar char="•"/>
            </a:pPr>
            <a:r>
              <a:rPr lang="en-US" sz="2800">
                <a:solidFill>
                  <a:schemeClr val="bg1"/>
                </a:solidFill>
                <a:latin typeface="Clarendon URW Light"/>
              </a:rPr>
              <a:t>Advance key recommendations of YWI MN + Blueprint for Action Report</a:t>
            </a:r>
          </a:p>
          <a:p>
            <a:pPr marL="285750" indent="-285750">
              <a:buFont typeface="Arial" panose="020B0604020202020204" pitchFamily="34" charset="0"/>
              <a:buChar char="•"/>
            </a:pPr>
            <a:r>
              <a:rPr lang="en-US" sz="2800">
                <a:solidFill>
                  <a:schemeClr val="bg1"/>
                </a:solidFill>
                <a:latin typeface="Clarendon URW Light"/>
              </a:rPr>
              <a:t>Program consists of:</a:t>
            </a:r>
          </a:p>
          <a:p>
            <a:pPr marL="800100" lvl="1" indent="-342900">
              <a:buFont typeface="Aldhabi" panose="01000000000000000000" pitchFamily="2" charset="-78"/>
              <a:buChar char="→"/>
            </a:pPr>
            <a:r>
              <a:rPr lang="en-US" sz="2800">
                <a:solidFill>
                  <a:schemeClr val="bg1"/>
                </a:solidFill>
                <a:latin typeface="Clarendon URW Light"/>
              </a:rPr>
              <a:t>Leadership development</a:t>
            </a:r>
          </a:p>
          <a:p>
            <a:pPr marL="800100" lvl="1" indent="-342900">
              <a:buFont typeface="Aldhabi" panose="01000000000000000000" pitchFamily="2" charset="-78"/>
              <a:buChar char="→"/>
            </a:pPr>
            <a:r>
              <a:rPr lang="en-US" sz="2800">
                <a:solidFill>
                  <a:schemeClr val="bg1"/>
                </a:solidFill>
                <a:latin typeface="Clarendon URW Light"/>
              </a:rPr>
              <a:t>101 Coaching</a:t>
            </a:r>
          </a:p>
          <a:p>
            <a:pPr marL="800100" lvl="1" indent="-342900">
              <a:buFont typeface="Aldhabi" panose="01000000000000000000" pitchFamily="2" charset="-78"/>
              <a:buChar char="→"/>
            </a:pPr>
            <a:r>
              <a:rPr lang="en-US" sz="2800">
                <a:solidFill>
                  <a:schemeClr val="bg1"/>
                </a:solidFill>
                <a:latin typeface="Clarendon URW Light"/>
              </a:rPr>
              <a:t>Convenings and trainings</a:t>
            </a:r>
          </a:p>
        </p:txBody>
      </p:sp>
      <p:pic>
        <p:nvPicPr>
          <p:cNvPr id="6" name="Picture 5">
            <a:extLst>
              <a:ext uri="{FF2B5EF4-FFF2-40B4-BE49-F238E27FC236}">
                <a16:creationId xmlns:a16="http://schemas.microsoft.com/office/drawing/2014/main" id="{A036CF11-88C6-4866-AC5B-483C68E323CA}"/>
              </a:ext>
            </a:extLst>
          </p:cNvPr>
          <p:cNvPicPr>
            <a:picLocks noChangeAspect="1"/>
          </p:cNvPicPr>
          <p:nvPr/>
        </p:nvPicPr>
        <p:blipFill rotWithShape="1">
          <a:blip r:embed="rId3"/>
          <a:srcRect l="1789" r="2608"/>
          <a:stretch/>
        </p:blipFill>
        <p:spPr>
          <a:xfrm>
            <a:off x="0" y="564343"/>
            <a:ext cx="5690937" cy="4664046"/>
          </a:xfrm>
          <a:prstGeom prst="rect">
            <a:avLst/>
          </a:prstGeom>
        </p:spPr>
      </p:pic>
    </p:spTree>
    <p:extLst>
      <p:ext uri="{BB962C8B-B14F-4D97-AF65-F5344CB8AC3E}">
        <p14:creationId xmlns:p14="http://schemas.microsoft.com/office/powerpoint/2010/main" val="3768046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3201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9E8A3B-F8BC-4CCF-AD2C-2ADDB42790AE}"/>
              </a:ext>
            </a:extLst>
          </p:cNvPr>
          <p:cNvPicPr>
            <a:picLocks noChangeAspect="1"/>
          </p:cNvPicPr>
          <p:nvPr/>
        </p:nvPicPr>
        <p:blipFill>
          <a:blip r:embed="rId3"/>
          <a:stretch>
            <a:fillRect/>
          </a:stretch>
        </p:blipFill>
        <p:spPr>
          <a:xfrm>
            <a:off x="2728484" y="0"/>
            <a:ext cx="9463516" cy="6858000"/>
          </a:xfrm>
          <a:prstGeom prst="rect">
            <a:avLst/>
          </a:prstGeom>
        </p:spPr>
      </p:pic>
      <p:sp>
        <p:nvSpPr>
          <p:cNvPr id="4" name="TextBox 3">
            <a:extLst>
              <a:ext uri="{FF2B5EF4-FFF2-40B4-BE49-F238E27FC236}">
                <a16:creationId xmlns:a16="http://schemas.microsoft.com/office/drawing/2014/main" id="{24554C3A-623E-4E52-86C1-13A5838F2444}"/>
              </a:ext>
            </a:extLst>
          </p:cNvPr>
          <p:cNvSpPr txBox="1"/>
          <p:nvPr/>
        </p:nvSpPr>
        <p:spPr>
          <a:xfrm>
            <a:off x="-1" y="510518"/>
            <a:ext cx="12194005" cy="3477875"/>
          </a:xfrm>
          <a:prstGeom prst="rect">
            <a:avLst/>
          </a:prstGeom>
          <a:noFill/>
        </p:spPr>
        <p:txBody>
          <a:bodyPr wrap="square" rtlCol="0">
            <a:spAutoFit/>
          </a:bodyPr>
          <a:lstStyle/>
          <a:p>
            <a:r>
              <a:rPr lang="en-US" sz="4400" b="1">
                <a:solidFill>
                  <a:srgbClr val="C1CD23"/>
                </a:solidFill>
                <a:latin typeface="Clarendon URW Light"/>
              </a:rPr>
              <a:t>2022-2023 </a:t>
            </a:r>
          </a:p>
          <a:p>
            <a:r>
              <a:rPr lang="en-US" sz="4400" b="1">
                <a:solidFill>
                  <a:srgbClr val="C1CD23"/>
                </a:solidFill>
                <a:latin typeface="Clarendon URW Light"/>
              </a:rPr>
              <a:t>WFMN </a:t>
            </a:r>
          </a:p>
          <a:p>
            <a:r>
              <a:rPr lang="en-US" sz="4400" b="1">
                <a:solidFill>
                  <a:srgbClr val="C1CD23"/>
                </a:solidFill>
                <a:latin typeface="Clarendon URW Light"/>
              </a:rPr>
              <a:t>Innovator </a:t>
            </a:r>
          </a:p>
          <a:p>
            <a:r>
              <a:rPr lang="en-US" sz="4400" b="1">
                <a:solidFill>
                  <a:srgbClr val="C1CD23"/>
                </a:solidFill>
                <a:latin typeface="Clarendon URW Light"/>
              </a:rPr>
              <a:t>Program </a:t>
            </a:r>
          </a:p>
          <a:p>
            <a:r>
              <a:rPr lang="en-US" sz="4400" b="1">
                <a:solidFill>
                  <a:srgbClr val="C1CD23"/>
                </a:solidFill>
                <a:latin typeface="Clarendon URW Light"/>
              </a:rPr>
              <a:t>Year Focus</a:t>
            </a:r>
          </a:p>
        </p:txBody>
      </p:sp>
      <p:sp>
        <p:nvSpPr>
          <p:cNvPr id="6" name="TextBox 5">
            <a:extLst>
              <a:ext uri="{FF2B5EF4-FFF2-40B4-BE49-F238E27FC236}">
                <a16:creationId xmlns:a16="http://schemas.microsoft.com/office/drawing/2014/main" id="{86D328ED-2188-464A-A119-9165F4EAC61A}"/>
              </a:ext>
            </a:extLst>
          </p:cNvPr>
          <p:cNvSpPr txBox="1"/>
          <p:nvPr/>
        </p:nvSpPr>
        <p:spPr>
          <a:xfrm>
            <a:off x="159742" y="4498911"/>
            <a:ext cx="2568742" cy="671915"/>
          </a:xfrm>
          <a:prstGeom prst="rect">
            <a:avLst/>
          </a:prstGeom>
          <a:noFill/>
        </p:spPr>
        <p:txBody>
          <a:bodyPr wrap="square">
            <a:spAutoFit/>
          </a:bodyPr>
          <a:lstStyle/>
          <a:p>
            <a:pPr marL="0" marR="0">
              <a:lnSpc>
                <a:spcPct val="107000"/>
              </a:lnSpc>
              <a:spcBef>
                <a:spcPts val="0"/>
              </a:spcBef>
              <a:spcAft>
                <a:spcPts val="800"/>
              </a:spcAft>
            </a:pPr>
            <a:r>
              <a:rPr lang="en-US" b="1" u="sng">
                <a:solidFill>
                  <a:schemeClr val="bg1"/>
                </a:solidFill>
                <a:latin typeface="Clarendon URW Light"/>
                <a:ea typeface="Calibri" panose="020F0502020204030204" pitchFamily="34" charset="0"/>
                <a:cs typeface="Times New Roman" panose="02020603050405020304" pitchFamily="18" charset="0"/>
              </a:rPr>
              <a:t>One</a:t>
            </a:r>
            <a:r>
              <a:rPr lang="en-US">
                <a:solidFill>
                  <a:schemeClr val="bg1"/>
                </a:solidFill>
                <a:effectLst/>
                <a:latin typeface="Clarendon URW Light"/>
                <a:ea typeface="Calibri" panose="020F0502020204030204" pitchFamily="34" charset="0"/>
                <a:cs typeface="Times New Roman" panose="02020603050405020304" pitchFamily="18" charset="0"/>
              </a:rPr>
              <a:t> key goal a</a:t>
            </a:r>
            <a:r>
              <a:rPr lang="en-US">
                <a:solidFill>
                  <a:schemeClr val="bg1"/>
                </a:solidFill>
                <a:latin typeface="Clarendon URW Light"/>
                <a:ea typeface="Calibri" panose="020F0502020204030204" pitchFamily="34" charset="0"/>
                <a:cs typeface="Times New Roman" panose="02020603050405020304" pitchFamily="18" charset="0"/>
              </a:rPr>
              <a:t>nd address </a:t>
            </a:r>
            <a:r>
              <a:rPr lang="en-US" b="1" u="sng">
                <a:solidFill>
                  <a:schemeClr val="bg1"/>
                </a:solidFill>
                <a:latin typeface="Clarendon URW Light"/>
                <a:ea typeface="Calibri" panose="020F0502020204030204" pitchFamily="34" charset="0"/>
                <a:cs typeface="Times New Roman" panose="02020603050405020304" pitchFamily="18" charset="0"/>
              </a:rPr>
              <a:t>one or more </a:t>
            </a:r>
            <a:r>
              <a:rPr lang="en-US">
                <a:solidFill>
                  <a:schemeClr val="bg1"/>
                </a:solidFill>
                <a:latin typeface="Clarendon URW Light"/>
                <a:ea typeface="Calibri" panose="020F0502020204030204" pitchFamily="34" charset="0"/>
                <a:cs typeface="Times New Roman" panose="02020603050405020304" pitchFamily="18" charset="0"/>
              </a:rPr>
              <a:t>focus areas</a:t>
            </a:r>
            <a:endParaRPr lang="en-US">
              <a:solidFill>
                <a:schemeClr val="bg1"/>
              </a:solidFill>
              <a:effectLst/>
              <a:latin typeface="Clarendon URW 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5829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32015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554C3A-623E-4E52-86C1-13A5838F2444}"/>
              </a:ext>
            </a:extLst>
          </p:cNvPr>
          <p:cNvSpPr txBox="1"/>
          <p:nvPr/>
        </p:nvSpPr>
        <p:spPr>
          <a:xfrm>
            <a:off x="-1" y="510518"/>
            <a:ext cx="12194005" cy="3477875"/>
          </a:xfrm>
          <a:prstGeom prst="rect">
            <a:avLst/>
          </a:prstGeom>
          <a:noFill/>
        </p:spPr>
        <p:txBody>
          <a:bodyPr wrap="square" rtlCol="0">
            <a:spAutoFit/>
          </a:bodyPr>
          <a:lstStyle/>
          <a:p>
            <a:r>
              <a:rPr lang="en-US" sz="4400" b="1">
                <a:solidFill>
                  <a:srgbClr val="C1CD23"/>
                </a:solidFill>
                <a:latin typeface="Clarendon URW Light"/>
              </a:rPr>
              <a:t>2022-2023 </a:t>
            </a:r>
          </a:p>
          <a:p>
            <a:r>
              <a:rPr lang="en-US" sz="4400" b="1">
                <a:solidFill>
                  <a:srgbClr val="C1CD23"/>
                </a:solidFill>
                <a:latin typeface="Clarendon URW Light"/>
              </a:rPr>
              <a:t>WFMN </a:t>
            </a:r>
          </a:p>
          <a:p>
            <a:r>
              <a:rPr lang="en-US" sz="4400" b="1">
                <a:solidFill>
                  <a:srgbClr val="C1CD23"/>
                </a:solidFill>
                <a:latin typeface="Clarendon URW Light"/>
              </a:rPr>
              <a:t>Innovator </a:t>
            </a:r>
          </a:p>
          <a:p>
            <a:r>
              <a:rPr lang="en-US" sz="4400" b="1">
                <a:solidFill>
                  <a:srgbClr val="C1CD23"/>
                </a:solidFill>
                <a:latin typeface="Clarendon URW Light"/>
              </a:rPr>
              <a:t>Program </a:t>
            </a:r>
          </a:p>
          <a:p>
            <a:r>
              <a:rPr lang="en-US" sz="4400" b="1">
                <a:solidFill>
                  <a:srgbClr val="C1CD23"/>
                </a:solidFill>
                <a:latin typeface="Clarendon URW Light"/>
              </a:rPr>
              <a:t>Year Focus</a:t>
            </a:r>
          </a:p>
        </p:txBody>
      </p:sp>
      <p:pic>
        <p:nvPicPr>
          <p:cNvPr id="7" name="Picture 6">
            <a:extLst>
              <a:ext uri="{FF2B5EF4-FFF2-40B4-BE49-F238E27FC236}">
                <a16:creationId xmlns:a16="http://schemas.microsoft.com/office/drawing/2014/main" id="{735CC2E7-F8A1-4BBA-96F9-056330B3DF59}"/>
              </a:ext>
            </a:extLst>
          </p:cNvPr>
          <p:cNvPicPr>
            <a:picLocks noChangeAspect="1"/>
          </p:cNvPicPr>
          <p:nvPr/>
        </p:nvPicPr>
        <p:blipFill>
          <a:blip r:embed="rId3"/>
          <a:stretch>
            <a:fillRect/>
          </a:stretch>
        </p:blipFill>
        <p:spPr>
          <a:xfrm>
            <a:off x="3052100" y="0"/>
            <a:ext cx="9139900" cy="6858000"/>
          </a:xfrm>
          <a:prstGeom prst="rect">
            <a:avLst/>
          </a:prstGeom>
        </p:spPr>
      </p:pic>
      <p:sp>
        <p:nvSpPr>
          <p:cNvPr id="5" name="TextBox 4">
            <a:extLst>
              <a:ext uri="{FF2B5EF4-FFF2-40B4-BE49-F238E27FC236}">
                <a16:creationId xmlns:a16="http://schemas.microsoft.com/office/drawing/2014/main" id="{D2CB02FF-332A-47DE-AB98-40835F73D86B}"/>
              </a:ext>
            </a:extLst>
          </p:cNvPr>
          <p:cNvSpPr txBox="1"/>
          <p:nvPr/>
        </p:nvSpPr>
        <p:spPr>
          <a:xfrm>
            <a:off x="159742" y="4498911"/>
            <a:ext cx="2568742" cy="671915"/>
          </a:xfrm>
          <a:prstGeom prst="rect">
            <a:avLst/>
          </a:prstGeom>
          <a:noFill/>
        </p:spPr>
        <p:txBody>
          <a:bodyPr wrap="square">
            <a:spAutoFit/>
          </a:bodyPr>
          <a:lstStyle/>
          <a:p>
            <a:pPr marL="0" marR="0">
              <a:lnSpc>
                <a:spcPct val="107000"/>
              </a:lnSpc>
              <a:spcBef>
                <a:spcPts val="0"/>
              </a:spcBef>
              <a:spcAft>
                <a:spcPts val="800"/>
              </a:spcAft>
            </a:pPr>
            <a:r>
              <a:rPr lang="en-US" b="1" u="sng">
                <a:solidFill>
                  <a:schemeClr val="bg1"/>
                </a:solidFill>
                <a:latin typeface="Clarendon URW Light"/>
                <a:ea typeface="Calibri" panose="020F0502020204030204" pitchFamily="34" charset="0"/>
                <a:cs typeface="Times New Roman" panose="02020603050405020304" pitchFamily="18" charset="0"/>
              </a:rPr>
              <a:t>One</a:t>
            </a:r>
            <a:r>
              <a:rPr lang="en-US">
                <a:solidFill>
                  <a:schemeClr val="bg1"/>
                </a:solidFill>
                <a:effectLst/>
                <a:latin typeface="Clarendon URW Light"/>
                <a:ea typeface="Calibri" panose="020F0502020204030204" pitchFamily="34" charset="0"/>
                <a:cs typeface="Times New Roman" panose="02020603050405020304" pitchFamily="18" charset="0"/>
              </a:rPr>
              <a:t> key goal a</a:t>
            </a:r>
            <a:r>
              <a:rPr lang="en-US">
                <a:solidFill>
                  <a:schemeClr val="bg1"/>
                </a:solidFill>
                <a:latin typeface="Clarendon URW Light"/>
                <a:ea typeface="Calibri" panose="020F0502020204030204" pitchFamily="34" charset="0"/>
                <a:cs typeface="Times New Roman" panose="02020603050405020304" pitchFamily="18" charset="0"/>
              </a:rPr>
              <a:t>nd address </a:t>
            </a:r>
            <a:r>
              <a:rPr lang="en-US" b="1" u="sng">
                <a:solidFill>
                  <a:schemeClr val="bg1"/>
                </a:solidFill>
                <a:latin typeface="Clarendon URW Light"/>
                <a:ea typeface="Calibri" panose="020F0502020204030204" pitchFamily="34" charset="0"/>
                <a:cs typeface="Times New Roman" panose="02020603050405020304" pitchFamily="18" charset="0"/>
              </a:rPr>
              <a:t>one or more </a:t>
            </a:r>
            <a:r>
              <a:rPr lang="en-US">
                <a:solidFill>
                  <a:schemeClr val="bg1"/>
                </a:solidFill>
                <a:latin typeface="Clarendon URW Light"/>
                <a:ea typeface="Calibri" panose="020F0502020204030204" pitchFamily="34" charset="0"/>
                <a:cs typeface="Times New Roman" panose="02020603050405020304" pitchFamily="18" charset="0"/>
              </a:rPr>
              <a:t>focus areas</a:t>
            </a:r>
            <a:endParaRPr lang="en-US">
              <a:solidFill>
                <a:schemeClr val="bg1"/>
              </a:solidFill>
              <a:effectLst/>
              <a:latin typeface="Clarendon URW 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2938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32015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554C3A-623E-4E52-86C1-13A5838F2444}"/>
              </a:ext>
            </a:extLst>
          </p:cNvPr>
          <p:cNvSpPr txBox="1"/>
          <p:nvPr/>
        </p:nvSpPr>
        <p:spPr>
          <a:xfrm>
            <a:off x="-1" y="510518"/>
            <a:ext cx="12194005" cy="3477875"/>
          </a:xfrm>
          <a:prstGeom prst="rect">
            <a:avLst/>
          </a:prstGeom>
          <a:noFill/>
        </p:spPr>
        <p:txBody>
          <a:bodyPr wrap="square" rtlCol="0">
            <a:spAutoFit/>
          </a:bodyPr>
          <a:lstStyle/>
          <a:p>
            <a:r>
              <a:rPr lang="en-US" sz="4400" b="1">
                <a:solidFill>
                  <a:srgbClr val="C1CD23"/>
                </a:solidFill>
                <a:latin typeface="Clarendon URW Light"/>
              </a:rPr>
              <a:t>2022-2023 </a:t>
            </a:r>
          </a:p>
          <a:p>
            <a:r>
              <a:rPr lang="en-US" sz="4400" b="1">
                <a:solidFill>
                  <a:srgbClr val="C1CD23"/>
                </a:solidFill>
                <a:latin typeface="Clarendon URW Light"/>
              </a:rPr>
              <a:t>WFMN </a:t>
            </a:r>
          </a:p>
          <a:p>
            <a:r>
              <a:rPr lang="en-US" sz="4400" b="1">
                <a:solidFill>
                  <a:srgbClr val="C1CD23"/>
                </a:solidFill>
                <a:latin typeface="Clarendon URW Light"/>
              </a:rPr>
              <a:t>Innovator </a:t>
            </a:r>
          </a:p>
          <a:p>
            <a:r>
              <a:rPr lang="en-US" sz="4400" b="1">
                <a:solidFill>
                  <a:srgbClr val="C1CD23"/>
                </a:solidFill>
                <a:latin typeface="Clarendon URW Light"/>
              </a:rPr>
              <a:t>Program </a:t>
            </a:r>
          </a:p>
          <a:p>
            <a:r>
              <a:rPr lang="en-US" sz="4400" b="1">
                <a:solidFill>
                  <a:srgbClr val="C1CD23"/>
                </a:solidFill>
                <a:latin typeface="Clarendon URW Light"/>
              </a:rPr>
              <a:t>Year Focus</a:t>
            </a:r>
          </a:p>
        </p:txBody>
      </p:sp>
      <p:pic>
        <p:nvPicPr>
          <p:cNvPr id="7" name="Picture 6">
            <a:extLst>
              <a:ext uri="{FF2B5EF4-FFF2-40B4-BE49-F238E27FC236}">
                <a16:creationId xmlns:a16="http://schemas.microsoft.com/office/drawing/2014/main" id="{66B58F93-2379-4F5D-A403-DFC13E6A66D0}"/>
              </a:ext>
            </a:extLst>
          </p:cNvPr>
          <p:cNvPicPr>
            <a:picLocks noChangeAspect="1"/>
          </p:cNvPicPr>
          <p:nvPr/>
        </p:nvPicPr>
        <p:blipFill>
          <a:blip r:embed="rId3"/>
          <a:stretch>
            <a:fillRect/>
          </a:stretch>
        </p:blipFill>
        <p:spPr>
          <a:xfrm>
            <a:off x="3042341" y="0"/>
            <a:ext cx="9149659" cy="6858000"/>
          </a:xfrm>
          <a:prstGeom prst="rect">
            <a:avLst/>
          </a:prstGeom>
        </p:spPr>
      </p:pic>
      <p:sp>
        <p:nvSpPr>
          <p:cNvPr id="5" name="TextBox 4">
            <a:extLst>
              <a:ext uri="{FF2B5EF4-FFF2-40B4-BE49-F238E27FC236}">
                <a16:creationId xmlns:a16="http://schemas.microsoft.com/office/drawing/2014/main" id="{D274657E-6091-41AF-82A7-3DDECD183E49}"/>
              </a:ext>
            </a:extLst>
          </p:cNvPr>
          <p:cNvSpPr txBox="1"/>
          <p:nvPr/>
        </p:nvSpPr>
        <p:spPr>
          <a:xfrm>
            <a:off x="159742" y="4498911"/>
            <a:ext cx="2568742" cy="671915"/>
          </a:xfrm>
          <a:prstGeom prst="rect">
            <a:avLst/>
          </a:prstGeom>
          <a:noFill/>
        </p:spPr>
        <p:txBody>
          <a:bodyPr wrap="square">
            <a:spAutoFit/>
          </a:bodyPr>
          <a:lstStyle/>
          <a:p>
            <a:pPr marL="0" marR="0">
              <a:lnSpc>
                <a:spcPct val="107000"/>
              </a:lnSpc>
              <a:spcBef>
                <a:spcPts val="0"/>
              </a:spcBef>
              <a:spcAft>
                <a:spcPts val="800"/>
              </a:spcAft>
            </a:pPr>
            <a:r>
              <a:rPr lang="en-US" b="1" u="sng">
                <a:solidFill>
                  <a:schemeClr val="bg1"/>
                </a:solidFill>
                <a:latin typeface="Clarendon URW Light"/>
                <a:ea typeface="Calibri" panose="020F0502020204030204" pitchFamily="34" charset="0"/>
                <a:cs typeface="Times New Roman" panose="02020603050405020304" pitchFamily="18" charset="0"/>
              </a:rPr>
              <a:t>One</a:t>
            </a:r>
            <a:r>
              <a:rPr lang="en-US">
                <a:solidFill>
                  <a:schemeClr val="bg1"/>
                </a:solidFill>
                <a:effectLst/>
                <a:latin typeface="Clarendon URW Light"/>
                <a:ea typeface="Calibri" panose="020F0502020204030204" pitchFamily="34" charset="0"/>
                <a:cs typeface="Times New Roman" panose="02020603050405020304" pitchFamily="18" charset="0"/>
              </a:rPr>
              <a:t> key goal a</a:t>
            </a:r>
            <a:r>
              <a:rPr lang="en-US">
                <a:solidFill>
                  <a:schemeClr val="bg1"/>
                </a:solidFill>
                <a:latin typeface="Clarendon URW Light"/>
                <a:ea typeface="Calibri" panose="020F0502020204030204" pitchFamily="34" charset="0"/>
                <a:cs typeface="Times New Roman" panose="02020603050405020304" pitchFamily="18" charset="0"/>
              </a:rPr>
              <a:t>nd address </a:t>
            </a:r>
            <a:r>
              <a:rPr lang="en-US" b="1" u="sng">
                <a:solidFill>
                  <a:schemeClr val="bg1"/>
                </a:solidFill>
                <a:latin typeface="Clarendon URW Light"/>
                <a:ea typeface="Calibri" panose="020F0502020204030204" pitchFamily="34" charset="0"/>
                <a:cs typeface="Times New Roman" panose="02020603050405020304" pitchFamily="18" charset="0"/>
              </a:rPr>
              <a:t>one or more </a:t>
            </a:r>
            <a:r>
              <a:rPr lang="en-US">
                <a:solidFill>
                  <a:schemeClr val="bg1"/>
                </a:solidFill>
                <a:latin typeface="Clarendon URW Light"/>
                <a:ea typeface="Calibri" panose="020F0502020204030204" pitchFamily="34" charset="0"/>
                <a:cs typeface="Times New Roman" panose="02020603050405020304" pitchFamily="18" charset="0"/>
              </a:rPr>
              <a:t>focus areas</a:t>
            </a:r>
            <a:endParaRPr lang="en-US">
              <a:solidFill>
                <a:schemeClr val="bg1"/>
              </a:solidFill>
              <a:effectLst/>
              <a:latin typeface="Clarendon URW 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0234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491B17-ECAC-49EF-B3EC-B78428D512B3}"/>
              </a:ext>
            </a:extLst>
          </p:cNvPr>
          <p:cNvSpPr/>
          <p:nvPr/>
        </p:nvSpPr>
        <p:spPr>
          <a:xfrm>
            <a:off x="0" y="659288"/>
            <a:ext cx="12192000" cy="49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6F53B1-A401-414D-B427-0DDB173C842F}"/>
              </a:ext>
            </a:extLst>
          </p:cNvPr>
          <p:cNvSpPr txBox="1"/>
          <p:nvPr/>
        </p:nvSpPr>
        <p:spPr>
          <a:xfrm>
            <a:off x="1066800" y="716175"/>
            <a:ext cx="10058400" cy="707886"/>
          </a:xfrm>
          <a:prstGeom prst="rect">
            <a:avLst/>
          </a:prstGeom>
          <a:noFill/>
        </p:spPr>
        <p:txBody>
          <a:bodyPr wrap="square" rtlCol="0">
            <a:spAutoFit/>
          </a:bodyPr>
          <a:lstStyle/>
          <a:p>
            <a:pPr algn="ctr"/>
            <a:r>
              <a:rPr lang="en-US" sz="4000" b="1">
                <a:solidFill>
                  <a:srgbClr val="4E67B0"/>
                </a:solidFill>
                <a:latin typeface="Clarendon URW Light"/>
              </a:rPr>
              <a:t>Eligibility &amp; Grant Guidelines</a:t>
            </a:r>
          </a:p>
        </p:txBody>
      </p:sp>
      <p:sp>
        <p:nvSpPr>
          <p:cNvPr id="5" name="Title 1">
            <a:extLst>
              <a:ext uri="{FF2B5EF4-FFF2-40B4-BE49-F238E27FC236}">
                <a16:creationId xmlns:a16="http://schemas.microsoft.com/office/drawing/2014/main" id="{BFD0E16E-FD9C-4AB8-BBC5-2E2D74FA20EE}"/>
              </a:ext>
            </a:extLst>
          </p:cNvPr>
          <p:cNvSpPr txBox="1">
            <a:spLocks/>
          </p:cNvSpPr>
          <p:nvPr/>
        </p:nvSpPr>
        <p:spPr>
          <a:xfrm>
            <a:off x="5071760" y="1372574"/>
            <a:ext cx="7068753" cy="1557261"/>
          </a:xfrm>
          <a:prstGeom prst="rect">
            <a:avLst/>
          </a:prstGeom>
        </p:spPr>
        <p:txBody>
          <a:bodyPr anchor="t" anchorCtr="0">
            <a:no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nSpc>
                <a:spcPct val="100000"/>
              </a:lnSpc>
            </a:pPr>
            <a:r>
              <a:rPr lang="en-US" sz="2000" b="1">
                <a:solidFill>
                  <a:schemeClr val="accent1"/>
                </a:solidFill>
                <a:latin typeface="Clarendon URW Light"/>
                <a:ea typeface="Gotham" charset="0"/>
                <a:cs typeface="Gotham" charset="0"/>
              </a:rPr>
              <a:t>GRANT TYPE</a:t>
            </a:r>
            <a:br>
              <a:rPr lang="en-US" sz="2000">
                <a:solidFill>
                  <a:prstClr val="black">
                    <a:lumMod val="50000"/>
                    <a:lumOff val="50000"/>
                  </a:prstClr>
                </a:solidFill>
                <a:latin typeface="Clarendon URW Light"/>
                <a:ea typeface="Gotham-Light" charset="0"/>
                <a:cs typeface="Gotham-Light" charset="0"/>
              </a:rPr>
            </a:br>
            <a:r>
              <a:rPr lang="en-US" sz="1800">
                <a:solidFill>
                  <a:prstClr val="black"/>
                </a:solidFill>
                <a:latin typeface="Clarendon URW Light"/>
                <a:ea typeface="Gotham-Light" charset="0"/>
                <a:cs typeface="Gotham-Light" charset="0"/>
              </a:rPr>
              <a:t>Monetary Investment – $2,500: Investment in the leadership, ideas, and initiatives of young women and gender-expansive leaders to bring their Blueprint for Action ideas to life or continue their work in the areas of economic opportunity, safety, and leadership.</a:t>
            </a:r>
          </a:p>
        </p:txBody>
      </p:sp>
      <p:pic>
        <p:nvPicPr>
          <p:cNvPr id="2" name="Picture 1">
            <a:extLst>
              <a:ext uri="{FF2B5EF4-FFF2-40B4-BE49-F238E27FC236}">
                <a16:creationId xmlns:a16="http://schemas.microsoft.com/office/drawing/2014/main" id="{C9D16DD2-B933-4CA2-80E3-BD9E42F2DE36}"/>
              </a:ext>
            </a:extLst>
          </p:cNvPr>
          <p:cNvPicPr>
            <a:picLocks noChangeAspect="1"/>
          </p:cNvPicPr>
          <p:nvPr/>
        </p:nvPicPr>
        <p:blipFill rotWithShape="1">
          <a:blip r:embed="rId3"/>
          <a:srcRect r="2743" b="24932"/>
          <a:stretch/>
        </p:blipFill>
        <p:spPr>
          <a:xfrm>
            <a:off x="288757" y="1982069"/>
            <a:ext cx="4775335" cy="2457229"/>
          </a:xfrm>
          <a:prstGeom prst="rect">
            <a:avLst/>
          </a:prstGeom>
          <a:ln>
            <a:noFill/>
          </a:ln>
          <a:effectLst>
            <a:softEdge rad="112500"/>
          </a:effectLst>
        </p:spPr>
      </p:pic>
      <p:sp>
        <p:nvSpPr>
          <p:cNvPr id="6" name="Title 1">
            <a:extLst>
              <a:ext uri="{FF2B5EF4-FFF2-40B4-BE49-F238E27FC236}">
                <a16:creationId xmlns:a16="http://schemas.microsoft.com/office/drawing/2014/main" id="{2D33D44A-E900-4119-BB4D-4021A318A802}"/>
              </a:ext>
            </a:extLst>
          </p:cNvPr>
          <p:cNvSpPr txBox="1">
            <a:spLocks/>
          </p:cNvSpPr>
          <p:nvPr/>
        </p:nvSpPr>
        <p:spPr>
          <a:xfrm>
            <a:off x="5071760" y="2850089"/>
            <a:ext cx="6783057" cy="2896546"/>
          </a:xfrm>
          <a:prstGeom prst="rect">
            <a:avLst/>
          </a:prstGeom>
        </p:spPr>
        <p:txBody>
          <a:bodyPr anchor="t" anchorCtr="0">
            <a:no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nSpc>
                <a:spcPct val="100000"/>
              </a:lnSpc>
            </a:pPr>
            <a:r>
              <a:rPr lang="en-US" sz="2000" b="1">
                <a:solidFill>
                  <a:schemeClr val="accent1"/>
                </a:solidFill>
                <a:latin typeface="Clarendon URW Light"/>
                <a:ea typeface="Gotham-Light" charset="0"/>
                <a:cs typeface="Gotham-Light" charset="0"/>
              </a:rPr>
              <a:t>EXAMPLES</a:t>
            </a:r>
            <a:br>
              <a:rPr lang="en-US" sz="2000">
                <a:solidFill>
                  <a:prstClr val="black">
                    <a:lumMod val="50000"/>
                    <a:lumOff val="50000"/>
                  </a:prstClr>
                </a:solidFill>
                <a:latin typeface="Clarendon URW Light"/>
                <a:ea typeface="Gotham-Light" charset="0"/>
                <a:cs typeface="Gotham-Light" charset="0"/>
              </a:rPr>
            </a:br>
            <a:r>
              <a:rPr lang="en-US" sz="1800">
                <a:latin typeface="Clarendon URW Light"/>
                <a:ea typeface="Gotham-Light" charset="0"/>
                <a:cs typeface="Gotham-Light" charset="0"/>
              </a:rPr>
              <a:t>• Start or continue a social change initiative</a:t>
            </a:r>
          </a:p>
          <a:p>
            <a:pPr>
              <a:lnSpc>
                <a:spcPct val="100000"/>
              </a:lnSpc>
            </a:pPr>
            <a:r>
              <a:rPr lang="en-US" sz="1800">
                <a:latin typeface="Clarendon URW Light"/>
                <a:ea typeface="Gotham-Light" charset="0"/>
                <a:cs typeface="Gotham-Light" charset="0"/>
              </a:rPr>
              <a:t>• Design and pursue a personal learning plan</a:t>
            </a:r>
          </a:p>
          <a:p>
            <a:pPr>
              <a:lnSpc>
                <a:spcPct val="100000"/>
              </a:lnSpc>
            </a:pPr>
            <a:r>
              <a:rPr lang="en-US" sz="1800">
                <a:latin typeface="Clarendon URW Light"/>
                <a:ea typeface="Gotham-Light" charset="0"/>
                <a:cs typeface="Gotham-Light" charset="0"/>
              </a:rPr>
              <a:t>• Attend a conference and share learnings with community for impact</a:t>
            </a:r>
          </a:p>
          <a:p>
            <a:pPr>
              <a:lnSpc>
                <a:spcPct val="100000"/>
              </a:lnSpc>
            </a:pPr>
            <a:r>
              <a:rPr lang="en-US" sz="1800">
                <a:latin typeface="Clarendon URW Light"/>
                <a:ea typeface="Gotham-Light" charset="0"/>
                <a:cs typeface="Gotham-Light" charset="0"/>
              </a:rPr>
              <a:t>• Organize an event for impact</a:t>
            </a:r>
          </a:p>
          <a:p>
            <a:pPr>
              <a:lnSpc>
                <a:spcPct val="100000"/>
              </a:lnSpc>
            </a:pPr>
            <a:r>
              <a:rPr lang="en-US" sz="1800">
                <a:latin typeface="Clarendon URW Light"/>
                <a:ea typeface="Gotham-Light" charset="0"/>
                <a:cs typeface="Gotham-Light" charset="0"/>
              </a:rPr>
              <a:t>• Supply resources to organize people for advocacy</a:t>
            </a:r>
          </a:p>
          <a:p>
            <a:pPr>
              <a:lnSpc>
                <a:spcPct val="100000"/>
              </a:lnSpc>
            </a:pPr>
            <a:r>
              <a:rPr lang="en-US" sz="1800">
                <a:latin typeface="Clarendon URW Light"/>
                <a:ea typeface="Gotham-Light" charset="0"/>
                <a:cs typeface="Gotham-Light" charset="0"/>
              </a:rPr>
              <a:t>• Research</a:t>
            </a:r>
          </a:p>
          <a:p>
            <a:pPr>
              <a:lnSpc>
                <a:spcPct val="100000"/>
              </a:lnSpc>
            </a:pPr>
            <a:r>
              <a:rPr lang="en-US" sz="1800">
                <a:latin typeface="Clarendon URW Light"/>
                <a:ea typeface="Gotham-Light" charset="0"/>
                <a:cs typeface="Gotham-Light" charset="0"/>
              </a:rPr>
              <a:t>• Travel as part of greater learning and share learnings in Minnesota for impact</a:t>
            </a:r>
          </a:p>
        </p:txBody>
      </p:sp>
    </p:spTree>
    <p:extLst>
      <p:ext uri="{BB962C8B-B14F-4D97-AF65-F5344CB8AC3E}">
        <p14:creationId xmlns:p14="http://schemas.microsoft.com/office/powerpoint/2010/main" val="2805202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CA4FDA-A57A-427F-978B-725354A4F5CB}"/>
              </a:ext>
            </a:extLst>
          </p:cNvPr>
          <p:cNvSpPr/>
          <p:nvPr/>
        </p:nvSpPr>
        <p:spPr>
          <a:xfrm>
            <a:off x="0" y="721072"/>
            <a:ext cx="12192000" cy="49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6F53B1-A401-414D-B427-0DDB173C842F}"/>
              </a:ext>
            </a:extLst>
          </p:cNvPr>
          <p:cNvSpPr txBox="1"/>
          <p:nvPr/>
        </p:nvSpPr>
        <p:spPr>
          <a:xfrm>
            <a:off x="1066800" y="870634"/>
            <a:ext cx="10058400" cy="707886"/>
          </a:xfrm>
          <a:prstGeom prst="rect">
            <a:avLst/>
          </a:prstGeom>
          <a:noFill/>
        </p:spPr>
        <p:txBody>
          <a:bodyPr wrap="square" rtlCol="0">
            <a:spAutoFit/>
          </a:bodyPr>
          <a:lstStyle/>
          <a:p>
            <a:pPr algn="ctr"/>
            <a:r>
              <a:rPr lang="en-US" sz="4000" b="1">
                <a:solidFill>
                  <a:srgbClr val="4E67B0"/>
                </a:solidFill>
                <a:latin typeface="Clarendon URW Light"/>
              </a:rPr>
              <a:t>Eligibility &amp; Grant Guidelines</a:t>
            </a:r>
          </a:p>
        </p:txBody>
      </p:sp>
      <p:sp>
        <p:nvSpPr>
          <p:cNvPr id="5" name="Title 1">
            <a:extLst>
              <a:ext uri="{FF2B5EF4-FFF2-40B4-BE49-F238E27FC236}">
                <a16:creationId xmlns:a16="http://schemas.microsoft.com/office/drawing/2014/main" id="{BFD0E16E-FD9C-4AB8-BBC5-2E2D74FA20EE}"/>
              </a:ext>
            </a:extLst>
          </p:cNvPr>
          <p:cNvSpPr txBox="1">
            <a:spLocks/>
          </p:cNvSpPr>
          <p:nvPr/>
        </p:nvSpPr>
        <p:spPr>
          <a:xfrm>
            <a:off x="7278103" y="1615921"/>
            <a:ext cx="4476750" cy="4048278"/>
          </a:xfrm>
          <a:prstGeom prst="rect">
            <a:avLst/>
          </a:prstGeom>
        </p:spPr>
        <p:txBody>
          <a:bodyPr anchor="t" anchorCtr="0">
            <a:no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nSpc>
                <a:spcPct val="100000"/>
              </a:lnSpc>
            </a:pPr>
            <a:r>
              <a:rPr lang="en-US" sz="2000" b="1">
                <a:solidFill>
                  <a:schemeClr val="accent1"/>
                </a:solidFill>
                <a:latin typeface="Clarendon URW Light"/>
                <a:ea typeface="Gotham-Light" charset="0"/>
                <a:cs typeface="Gotham-Light" charset="0"/>
              </a:rPr>
              <a:t>PARTICIPATION</a:t>
            </a:r>
            <a:br>
              <a:rPr lang="en-US" sz="2000">
                <a:solidFill>
                  <a:prstClr val="black">
                    <a:lumMod val="50000"/>
                    <a:lumOff val="50000"/>
                  </a:prstClr>
                </a:solidFill>
                <a:latin typeface="Clarendon URW Light"/>
                <a:ea typeface="Gotham-Light" charset="0"/>
                <a:cs typeface="Gotham-Light" charset="0"/>
              </a:rPr>
            </a:br>
            <a:r>
              <a:rPr lang="en-US" sz="1800">
                <a:solidFill>
                  <a:prstClr val="black"/>
                </a:solidFill>
                <a:latin typeface="Clarendon URW Light"/>
                <a:ea typeface="Gotham-Light" charset="0"/>
                <a:cs typeface="Gotham-Light" charset="0"/>
              </a:rPr>
              <a:t>Leadership Convenings &amp; Coaching – WFMN will engage young women in </a:t>
            </a:r>
            <a:r>
              <a:rPr lang="en-US" sz="1800" b="1">
                <a:solidFill>
                  <a:prstClr val="black"/>
                </a:solidFill>
                <a:latin typeface="Clarendon URW Light"/>
                <a:ea typeface="Gotham-Light" charset="0"/>
                <a:cs typeface="Gotham-Light" charset="0"/>
              </a:rPr>
              <a:t>mandatory</a:t>
            </a:r>
            <a:r>
              <a:rPr lang="en-US" sz="1800">
                <a:solidFill>
                  <a:prstClr val="black"/>
                </a:solidFill>
                <a:latin typeface="Clarendon URW Light"/>
                <a:ea typeface="Gotham-Light" charset="0"/>
                <a:cs typeface="Gotham-Light" charset="0"/>
              </a:rPr>
              <a:t> online and/or in-person convenings for leadership development, advocacy, and building community. </a:t>
            </a:r>
          </a:p>
          <a:p>
            <a:pPr>
              <a:lnSpc>
                <a:spcPct val="100000"/>
              </a:lnSpc>
            </a:pPr>
            <a:endParaRPr lang="en-US" sz="1800">
              <a:solidFill>
                <a:prstClr val="black"/>
              </a:solidFill>
              <a:latin typeface="Clarendon URW Light"/>
              <a:ea typeface="Gotham-Light" charset="0"/>
              <a:cs typeface="Gotham-Light" charset="0"/>
            </a:endParaRPr>
          </a:p>
          <a:p>
            <a:pPr>
              <a:lnSpc>
                <a:spcPct val="100000"/>
              </a:lnSpc>
            </a:pPr>
            <a:r>
              <a:rPr lang="en-US" sz="2000" b="1">
                <a:solidFill>
                  <a:schemeClr val="accent1"/>
                </a:solidFill>
                <a:latin typeface="Clarendon URW Light"/>
                <a:ea typeface="Gotham-Light" charset="0"/>
                <a:cs typeface="Gotham-Light" charset="0"/>
              </a:rPr>
              <a:t>GRANT TERM</a:t>
            </a:r>
            <a:br>
              <a:rPr lang="en-US" sz="2400">
                <a:solidFill>
                  <a:prstClr val="black">
                    <a:lumMod val="50000"/>
                    <a:lumOff val="50000"/>
                  </a:prstClr>
                </a:solidFill>
                <a:latin typeface="Clarendon URW Light"/>
                <a:ea typeface="Gotham-Light" charset="0"/>
                <a:cs typeface="Gotham-Light" charset="0"/>
              </a:rPr>
            </a:br>
            <a:r>
              <a:rPr lang="en-US" sz="1800">
                <a:solidFill>
                  <a:prstClr val="black"/>
                </a:solidFill>
                <a:latin typeface="Clarendon URW Light"/>
                <a:ea typeface="Gotham-Light" charset="0"/>
                <a:cs typeface="Gotham-Light" charset="0"/>
              </a:rPr>
              <a:t>The funds must be used within 12 months.</a:t>
            </a:r>
          </a:p>
          <a:p>
            <a:pPr>
              <a:lnSpc>
                <a:spcPct val="100000"/>
              </a:lnSpc>
            </a:pPr>
            <a:endParaRPr lang="en-US" sz="1800">
              <a:solidFill>
                <a:prstClr val="black"/>
              </a:solidFill>
              <a:latin typeface="Clarendon URW Light"/>
              <a:ea typeface="Gotham-Light" charset="0"/>
              <a:cs typeface="Gotham-Light" charset="0"/>
            </a:endParaRPr>
          </a:p>
          <a:p>
            <a:pPr>
              <a:lnSpc>
                <a:spcPct val="100000"/>
              </a:lnSpc>
            </a:pPr>
            <a:r>
              <a:rPr lang="en-US" sz="2000" b="1">
                <a:solidFill>
                  <a:schemeClr val="accent1"/>
                </a:solidFill>
                <a:latin typeface="Clarendon URW Light"/>
                <a:ea typeface="Gotham-Light" charset="0"/>
                <a:cs typeface="Gotham-Light" charset="0"/>
              </a:rPr>
              <a:t>GRANT REPORTING</a:t>
            </a:r>
          </a:p>
          <a:p>
            <a:pPr>
              <a:lnSpc>
                <a:spcPct val="100000"/>
              </a:lnSpc>
            </a:pPr>
            <a:r>
              <a:rPr lang="en-US" sz="1800">
                <a:solidFill>
                  <a:prstClr val="black"/>
                </a:solidFill>
                <a:latin typeface="Clarendon URW Light"/>
                <a:ea typeface="Gotham-Light" charset="0"/>
                <a:cs typeface="Gotham-Light" charset="0"/>
              </a:rPr>
              <a:t>Create a video of project and experience and engage in evaluation process.</a:t>
            </a:r>
            <a:endParaRPr lang="en-US" sz="2000">
              <a:solidFill>
                <a:prstClr val="black"/>
              </a:solidFill>
              <a:latin typeface="Clarendon URW Light"/>
              <a:ea typeface="Gotham-Light" charset="0"/>
              <a:cs typeface="Gotham-Light" charset="0"/>
            </a:endParaRPr>
          </a:p>
        </p:txBody>
      </p:sp>
      <p:pic>
        <p:nvPicPr>
          <p:cNvPr id="6" name="Picture 5">
            <a:extLst>
              <a:ext uri="{FF2B5EF4-FFF2-40B4-BE49-F238E27FC236}">
                <a16:creationId xmlns:a16="http://schemas.microsoft.com/office/drawing/2014/main" id="{82CB50DC-929F-4776-AE03-7BFC91A65AAD}"/>
              </a:ext>
            </a:extLst>
          </p:cNvPr>
          <p:cNvPicPr>
            <a:picLocks noChangeAspect="1"/>
          </p:cNvPicPr>
          <p:nvPr/>
        </p:nvPicPr>
        <p:blipFill>
          <a:blip r:embed="rId3"/>
          <a:stretch>
            <a:fillRect/>
          </a:stretch>
        </p:blipFill>
        <p:spPr>
          <a:xfrm>
            <a:off x="4965347" y="1655814"/>
            <a:ext cx="2261305" cy="3378084"/>
          </a:xfrm>
          <a:prstGeom prst="rect">
            <a:avLst/>
          </a:prstGeom>
          <a:ln>
            <a:noFill/>
          </a:ln>
          <a:effectLst>
            <a:softEdge rad="112500"/>
          </a:effectLst>
        </p:spPr>
      </p:pic>
      <p:sp>
        <p:nvSpPr>
          <p:cNvPr id="9" name="Title 1">
            <a:extLst>
              <a:ext uri="{FF2B5EF4-FFF2-40B4-BE49-F238E27FC236}">
                <a16:creationId xmlns:a16="http://schemas.microsoft.com/office/drawing/2014/main" id="{2897D9ED-6D61-4447-8317-9C15B0CC0F02}"/>
              </a:ext>
            </a:extLst>
          </p:cNvPr>
          <p:cNvSpPr txBox="1">
            <a:spLocks/>
          </p:cNvSpPr>
          <p:nvPr/>
        </p:nvSpPr>
        <p:spPr>
          <a:xfrm>
            <a:off x="209549" y="1629502"/>
            <a:ext cx="4755797" cy="4048278"/>
          </a:xfrm>
          <a:prstGeom prst="rect">
            <a:avLst/>
          </a:prstGeom>
        </p:spPr>
        <p:txBody>
          <a:bodyPr anchor="t" anchorCtr="0">
            <a:no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nSpc>
                <a:spcPct val="100000"/>
              </a:lnSpc>
            </a:pPr>
            <a:r>
              <a:rPr lang="en-US" sz="2000" b="1">
                <a:solidFill>
                  <a:schemeClr val="accent1"/>
                </a:solidFill>
                <a:latin typeface="Clarendon URW Light"/>
                <a:ea typeface="Gotham-Light" charset="0"/>
                <a:cs typeface="Gotham-Light" charset="0"/>
              </a:rPr>
              <a:t>ELIGIBLE APPLICANTS</a:t>
            </a:r>
            <a:br>
              <a:rPr lang="en-US" sz="2000">
                <a:solidFill>
                  <a:prstClr val="black">
                    <a:lumMod val="50000"/>
                    <a:lumOff val="50000"/>
                  </a:prstClr>
                </a:solidFill>
                <a:latin typeface="Clarendon URW Light"/>
                <a:ea typeface="Gotham-Light" charset="0"/>
                <a:cs typeface="Gotham-Light" charset="0"/>
              </a:rPr>
            </a:br>
            <a:r>
              <a:rPr lang="en-US" sz="2000">
                <a:latin typeface="Clarendon URW Light"/>
                <a:ea typeface="Gotham-Light" charset="0"/>
                <a:cs typeface="Gotham-Light" charset="0"/>
              </a:rPr>
              <a:t>• </a:t>
            </a:r>
            <a:r>
              <a:rPr lang="en-US" sz="1800">
                <a:latin typeface="Clarendon URW Light"/>
                <a:ea typeface="Gotham-Light" charset="0"/>
                <a:cs typeface="Gotham-Light" charset="0"/>
              </a:rPr>
              <a:t>Identify as a young woman or gender-expansive person between the ages of 16 years old to 24 years old. </a:t>
            </a:r>
          </a:p>
          <a:p>
            <a:pPr>
              <a:lnSpc>
                <a:spcPct val="100000"/>
              </a:lnSpc>
            </a:pPr>
            <a:r>
              <a:rPr lang="en-US" sz="2000">
                <a:latin typeface="Clarendon URW Light"/>
                <a:ea typeface="Gotham-Light" charset="0"/>
                <a:cs typeface="Gotham-Light" charset="0"/>
              </a:rPr>
              <a:t>• </a:t>
            </a:r>
            <a:r>
              <a:rPr lang="en-US" sz="1800">
                <a:latin typeface="Clarendon URW Light"/>
                <a:ea typeface="Gotham-Light" charset="0"/>
                <a:cs typeface="Gotham-Light" charset="0"/>
              </a:rPr>
              <a:t>Residence and impact in Minnesota.</a:t>
            </a:r>
          </a:p>
          <a:p>
            <a:pPr>
              <a:lnSpc>
                <a:spcPct val="100000"/>
              </a:lnSpc>
            </a:pPr>
            <a:r>
              <a:rPr lang="en-US" sz="2000">
                <a:latin typeface="Clarendon URW Light"/>
                <a:ea typeface="Gotham-Light" charset="0"/>
                <a:cs typeface="Gotham-Light" charset="0"/>
              </a:rPr>
              <a:t>• </a:t>
            </a:r>
            <a:r>
              <a:rPr lang="en-US" sz="1800">
                <a:latin typeface="Clarendon URW Light"/>
                <a:ea typeface="Gotham-Light" charset="0"/>
                <a:cs typeface="Gotham-Light" charset="0"/>
              </a:rPr>
              <a:t>Priority given to young women identifying with one or more of the following communities: Black/African American, African Immigrant, American Indian, Hispanic/Latina, Asian/Pacific Islander, LGBTQ+, Disabilities, Greater/Rural Minnesota.</a:t>
            </a:r>
          </a:p>
          <a:p>
            <a:pPr>
              <a:lnSpc>
                <a:spcPct val="100000"/>
              </a:lnSpc>
            </a:pPr>
            <a:r>
              <a:rPr lang="en-US" sz="2000">
                <a:latin typeface="Clarendon URW Light"/>
                <a:ea typeface="Gotham-Light" charset="0"/>
                <a:cs typeface="Gotham-Light" charset="0"/>
              </a:rPr>
              <a:t>• </a:t>
            </a:r>
            <a:r>
              <a:rPr lang="en-US" sz="1800">
                <a:latin typeface="Clarendon URW Light"/>
                <a:ea typeface="Gotham-Light" charset="0"/>
                <a:cs typeface="Gotham-Light" charset="0"/>
              </a:rPr>
              <a:t>Citizenship is not required.</a:t>
            </a:r>
          </a:p>
          <a:p>
            <a:pPr>
              <a:lnSpc>
                <a:spcPct val="100000"/>
              </a:lnSpc>
            </a:pPr>
            <a:endParaRPr lang="en-US" sz="2000">
              <a:solidFill>
                <a:prstClr val="black"/>
              </a:solidFill>
              <a:latin typeface="Clarendon URW Light"/>
              <a:ea typeface="Gotham-Light" charset="0"/>
              <a:cs typeface="Gotham-Light" charset="0"/>
            </a:endParaRPr>
          </a:p>
        </p:txBody>
      </p:sp>
      <p:sp>
        <p:nvSpPr>
          <p:cNvPr id="10" name="TextBox 9">
            <a:extLst>
              <a:ext uri="{FF2B5EF4-FFF2-40B4-BE49-F238E27FC236}">
                <a16:creationId xmlns:a16="http://schemas.microsoft.com/office/drawing/2014/main" id="{C3A6874C-6BF3-4464-A0DB-74EF6E797112}"/>
              </a:ext>
            </a:extLst>
          </p:cNvPr>
          <p:cNvSpPr txBox="1"/>
          <p:nvPr/>
        </p:nvSpPr>
        <p:spPr>
          <a:xfrm>
            <a:off x="256888" y="5111192"/>
            <a:ext cx="6925966" cy="800219"/>
          </a:xfrm>
          <a:prstGeom prst="rect">
            <a:avLst/>
          </a:prstGeom>
          <a:noFill/>
        </p:spPr>
        <p:txBody>
          <a:bodyPr wrap="square" rtlCol="0">
            <a:spAutoFit/>
          </a:bodyPr>
          <a:lstStyle/>
          <a:p>
            <a:r>
              <a:rPr lang="en-US" sz="1400" b="1" i="1">
                <a:solidFill>
                  <a:srgbClr val="A54290"/>
                </a:solidFill>
              </a:rPr>
              <a:t>*</a:t>
            </a:r>
            <a:r>
              <a:rPr lang="en-US" sz="1400" b="1" i="1">
                <a:solidFill>
                  <a:srgbClr val="A54290"/>
                </a:solidFill>
                <a:latin typeface="Clarendon URW Light"/>
                <a:ea typeface="Gotham-Light" charset="0"/>
                <a:cs typeface="Gotham-Light" charset="0"/>
              </a:rPr>
              <a:t>Our definition of young woman is anyone who identifies as a woman and is inclusive of cisgender, transgender, gender non-conforming, and gender non-binary people.</a:t>
            </a:r>
          </a:p>
          <a:p>
            <a:endParaRPr lang="en-US"/>
          </a:p>
        </p:txBody>
      </p:sp>
    </p:spTree>
    <p:extLst>
      <p:ext uri="{BB962C8B-B14F-4D97-AF65-F5344CB8AC3E}">
        <p14:creationId xmlns:p14="http://schemas.microsoft.com/office/powerpoint/2010/main" val="240504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491B17-ECAC-49EF-B3EC-B78428D512B3}"/>
              </a:ext>
            </a:extLst>
          </p:cNvPr>
          <p:cNvSpPr/>
          <p:nvPr/>
        </p:nvSpPr>
        <p:spPr>
          <a:xfrm>
            <a:off x="0" y="721074"/>
            <a:ext cx="12192000" cy="49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TextBox 2">
            <a:extLst>
              <a:ext uri="{FF2B5EF4-FFF2-40B4-BE49-F238E27FC236}">
                <a16:creationId xmlns:a16="http://schemas.microsoft.com/office/drawing/2014/main" id="{9E6F53B1-A401-414D-B427-0DDB173C842F}"/>
              </a:ext>
            </a:extLst>
          </p:cNvPr>
          <p:cNvSpPr txBox="1"/>
          <p:nvPr/>
        </p:nvSpPr>
        <p:spPr>
          <a:xfrm>
            <a:off x="1066800" y="870634"/>
            <a:ext cx="10058400" cy="707886"/>
          </a:xfrm>
          <a:prstGeom prst="rect">
            <a:avLst/>
          </a:prstGeom>
          <a:noFill/>
        </p:spPr>
        <p:txBody>
          <a:bodyPr wrap="square" rtlCol="0">
            <a:spAutoFit/>
          </a:bodyPr>
          <a:lstStyle/>
          <a:p>
            <a:pPr algn="ctr"/>
            <a:r>
              <a:rPr lang="en-US" sz="4000" b="1">
                <a:solidFill>
                  <a:srgbClr val="4E67B0"/>
                </a:solidFill>
                <a:latin typeface="Clarendon URW Light"/>
              </a:rPr>
              <a:t>Eligibility &amp; Grant Guidelines</a:t>
            </a:r>
          </a:p>
        </p:txBody>
      </p:sp>
      <p:sp>
        <p:nvSpPr>
          <p:cNvPr id="5" name="Title 1">
            <a:extLst>
              <a:ext uri="{FF2B5EF4-FFF2-40B4-BE49-F238E27FC236}">
                <a16:creationId xmlns:a16="http://schemas.microsoft.com/office/drawing/2014/main" id="{BFD0E16E-FD9C-4AB8-BBC5-2E2D74FA20EE}"/>
              </a:ext>
            </a:extLst>
          </p:cNvPr>
          <p:cNvSpPr txBox="1">
            <a:spLocks/>
          </p:cNvSpPr>
          <p:nvPr/>
        </p:nvSpPr>
        <p:spPr>
          <a:xfrm>
            <a:off x="209549" y="1728080"/>
            <a:ext cx="5679909" cy="3796419"/>
          </a:xfrm>
          <a:prstGeom prst="rect">
            <a:avLst/>
          </a:prstGeom>
        </p:spPr>
        <p:txBody>
          <a:bodyPr anchor="t" anchorCtr="0">
            <a:no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nSpc>
                <a:spcPct val="100000"/>
              </a:lnSpc>
            </a:pPr>
            <a:r>
              <a:rPr lang="en-US" sz="2000" b="1">
                <a:solidFill>
                  <a:schemeClr val="accent1"/>
                </a:solidFill>
                <a:latin typeface="Clarendon URW Light"/>
                <a:ea typeface="Gotham-Light" charset="0"/>
                <a:cs typeface="Gotham-Light" charset="0"/>
              </a:rPr>
              <a:t>SELECTION CRITERIA</a:t>
            </a:r>
            <a:endParaRPr lang="en-US" sz="2000" b="1">
              <a:solidFill>
                <a:prstClr val="black">
                  <a:lumMod val="50000"/>
                  <a:lumOff val="50000"/>
                </a:prstClr>
              </a:solidFill>
              <a:latin typeface="Clarendon URW Light"/>
              <a:ea typeface="Gotham-Light" charset="0"/>
              <a:cs typeface="Gotham-Light" charset="0"/>
            </a:endParaRPr>
          </a:p>
          <a:p>
            <a:pPr marL="285750" indent="-285750">
              <a:buFont typeface="Wingdings" panose="05000000000000000000" pitchFamily="2" charset="2"/>
              <a:buChar char="ü"/>
            </a:pPr>
            <a:r>
              <a:rPr lang="en-US" sz="2000">
                <a:latin typeface="Clarendon URW Light"/>
                <a:ea typeface="Gotham-Light" charset="0"/>
                <a:cs typeface="Gotham-Light" charset="0"/>
              </a:rPr>
              <a:t>Ability to identify their voice, share their lived experiences, and demonstrate commitment to community-building and leadership</a:t>
            </a:r>
            <a:br>
              <a:rPr lang="en-US" sz="2000">
                <a:latin typeface="Clarendon URW Light"/>
                <a:ea typeface="Gotham-Light" charset="0"/>
                <a:cs typeface="Gotham-Light" charset="0"/>
              </a:rPr>
            </a:br>
            <a:endParaRPr lang="en-US" sz="2000">
              <a:latin typeface="Clarendon URW Light"/>
              <a:ea typeface="Gotham-Light" charset="0"/>
              <a:cs typeface="Gotham-Light" charset="0"/>
            </a:endParaRPr>
          </a:p>
          <a:p>
            <a:pPr marL="285750" indent="-285750">
              <a:buFont typeface="Wingdings" panose="05000000000000000000" pitchFamily="2" charset="2"/>
              <a:buChar char="ü"/>
            </a:pPr>
            <a:r>
              <a:rPr lang="en-US" sz="2000">
                <a:latin typeface="Clarendon URW Light"/>
                <a:ea typeface="Gotham-Light" charset="0"/>
                <a:cs typeface="Gotham-Light" charset="0"/>
              </a:rPr>
              <a:t>Complete application submission</a:t>
            </a:r>
            <a:br>
              <a:rPr lang="en-US" sz="2000">
                <a:latin typeface="Clarendon URW Light"/>
                <a:ea typeface="Gotham-Light" charset="0"/>
                <a:cs typeface="Gotham-Light" charset="0"/>
              </a:rPr>
            </a:br>
            <a:endParaRPr lang="en-US" sz="2000">
              <a:latin typeface="Clarendon URW Light"/>
              <a:ea typeface="Gotham-Light" charset="0"/>
              <a:cs typeface="Gotham-Light" charset="0"/>
            </a:endParaRPr>
          </a:p>
          <a:p>
            <a:pPr marL="285750" indent="-285750">
              <a:buFont typeface="Wingdings" panose="05000000000000000000" pitchFamily="2" charset="2"/>
              <a:buChar char="ü"/>
            </a:pPr>
            <a:r>
              <a:rPr lang="en-US" sz="2000">
                <a:latin typeface="Clarendon URW Light"/>
                <a:ea typeface="Gotham-Light" charset="0"/>
                <a:cs typeface="Gotham-Light" charset="0"/>
              </a:rPr>
              <a:t>Review panel of young women and YWI MN partners</a:t>
            </a:r>
            <a:br>
              <a:rPr lang="en-US" sz="2000">
                <a:latin typeface="Clarendon URW Light"/>
                <a:ea typeface="Gotham-Light" charset="0"/>
                <a:cs typeface="Gotham-Light" charset="0"/>
              </a:rPr>
            </a:br>
            <a:endParaRPr lang="en-US" sz="2000">
              <a:latin typeface="Clarendon URW Light"/>
              <a:ea typeface="Gotham-Light" charset="0"/>
              <a:cs typeface="Gotham-Light" charset="0"/>
            </a:endParaRPr>
          </a:p>
          <a:p>
            <a:pPr marL="285750" indent="-285750">
              <a:buFont typeface="Wingdings" panose="05000000000000000000" pitchFamily="2" charset="2"/>
              <a:buChar char="ü"/>
            </a:pPr>
            <a:r>
              <a:rPr lang="en-US" sz="2000">
                <a:latin typeface="Clarendon URW Light"/>
                <a:ea typeface="Gotham-Light" charset="0"/>
                <a:cs typeface="Gotham-Light" charset="0"/>
              </a:rPr>
              <a:t>Notified by March 2022</a:t>
            </a:r>
          </a:p>
        </p:txBody>
      </p:sp>
      <p:pic>
        <p:nvPicPr>
          <p:cNvPr id="1026" name="Picture 2">
            <a:extLst>
              <a:ext uri="{FF2B5EF4-FFF2-40B4-BE49-F238E27FC236}">
                <a16:creationId xmlns:a16="http://schemas.microsoft.com/office/drawing/2014/main" id="{A3C975C8-F476-434F-BCC7-C3A1BB4056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728080"/>
            <a:ext cx="5184615" cy="34590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980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3BBCE0-912D-9D42-83E6-68583325A3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2863528-7D5F-5747-91FF-BDD3DEFD1951}"/>
              </a:ext>
            </a:extLst>
          </p:cNvPr>
          <p:cNvSpPr txBox="1"/>
          <p:nvPr/>
        </p:nvSpPr>
        <p:spPr>
          <a:xfrm>
            <a:off x="1152525" y="3972705"/>
            <a:ext cx="9886950" cy="1446550"/>
          </a:xfrm>
          <a:prstGeom prst="rect">
            <a:avLst/>
          </a:prstGeom>
          <a:noFill/>
          <a:ln>
            <a:noFill/>
          </a:ln>
        </p:spPr>
        <p:txBody>
          <a:bodyPr wrap="square" rtlCol="0">
            <a:spAutoFit/>
          </a:bodyPr>
          <a:lstStyle/>
          <a:p>
            <a:pPr algn="ctr"/>
            <a:r>
              <a:rPr lang="en-US" sz="4400" b="1">
                <a:solidFill>
                  <a:schemeClr val="bg1"/>
                </a:solidFill>
                <a:latin typeface="Clarendon URW Light"/>
              </a:rPr>
              <a:t>How to Apply, Application Components, &amp; Timeline</a:t>
            </a:r>
          </a:p>
        </p:txBody>
      </p:sp>
    </p:spTree>
    <p:extLst>
      <p:ext uri="{BB962C8B-B14F-4D97-AF65-F5344CB8AC3E}">
        <p14:creationId xmlns:p14="http://schemas.microsoft.com/office/powerpoint/2010/main" val="4158588251"/>
      </p:ext>
    </p:extLst>
  </p:cSld>
  <p:clrMapOvr>
    <a:masterClrMapping/>
  </p:clrMapOvr>
  <p:transition spd="slow"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extBox 5">
            <a:extLst>
              <a:ext uri="{FF2B5EF4-FFF2-40B4-BE49-F238E27FC236}">
                <a16:creationId xmlns:a16="http://schemas.microsoft.com/office/drawing/2014/main" id="{DFC6C3A2-B25A-E545-9FA5-0C87E8758580}"/>
              </a:ext>
            </a:extLst>
          </p:cNvPr>
          <p:cNvGraphicFramePr/>
          <p:nvPr>
            <p:extLst>
              <p:ext uri="{D42A27DB-BD31-4B8C-83A1-F6EECF244321}">
                <p14:modId xmlns:p14="http://schemas.microsoft.com/office/powerpoint/2010/main" val="3203874197"/>
              </p:ext>
            </p:extLst>
          </p:nvPr>
        </p:nvGraphicFramePr>
        <p:xfrm>
          <a:off x="6791385" y="951454"/>
          <a:ext cx="4562415" cy="4195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EC9221FE-B0D1-9345-9825-BA88B83F57DF}"/>
              </a:ext>
            </a:extLst>
          </p:cNvPr>
          <p:cNvSpPr txBox="1">
            <a:spLocks/>
          </p:cNvSpPr>
          <p:nvPr/>
        </p:nvSpPr>
        <p:spPr>
          <a:xfrm>
            <a:off x="6321371" y="139323"/>
            <a:ext cx="5502442" cy="684841"/>
          </a:xfrm>
          <a:prstGeom prst="rect">
            <a:avLst/>
          </a:prstGeom>
        </p:spPr>
        <p:txBody>
          <a:bodyPr/>
          <a:lstStyle>
            <a:lvl1pPr algn="l" defTabSz="914400" rtl="0" eaLnBrk="1" latinLnBrk="0" hangingPunct="1">
              <a:spcBef>
                <a:spcPct val="0"/>
              </a:spcBef>
              <a:buNone/>
              <a:defRPr sz="2800" kern="1200" cap="none" spc="-100" baseline="0">
                <a:ln>
                  <a:noFill/>
                </a:ln>
                <a:solidFill>
                  <a:srgbClr val="4E67B0"/>
                </a:solidFill>
                <a:effectLst/>
                <a:latin typeface="+mj-lt"/>
                <a:ea typeface="+mj-ea"/>
                <a:cs typeface="+mj-cs"/>
              </a:defRPr>
            </a:lvl1pPr>
          </a:lstStyle>
          <a:p>
            <a:r>
              <a:rPr lang="en-US" sz="3600" b="1" spc="0">
                <a:solidFill>
                  <a:schemeClr val="bg1"/>
                </a:solidFill>
                <a:latin typeface="Clarendon URW Light"/>
              </a:rPr>
              <a:t>Application Components</a:t>
            </a:r>
          </a:p>
        </p:txBody>
      </p:sp>
      <p:sp>
        <p:nvSpPr>
          <p:cNvPr id="5" name="TextBox 4">
            <a:extLst>
              <a:ext uri="{FF2B5EF4-FFF2-40B4-BE49-F238E27FC236}">
                <a16:creationId xmlns:a16="http://schemas.microsoft.com/office/drawing/2014/main" id="{85F75C1D-DAD6-42CE-9741-23A1709A69DD}"/>
              </a:ext>
            </a:extLst>
          </p:cNvPr>
          <p:cNvSpPr txBox="1"/>
          <p:nvPr/>
        </p:nvSpPr>
        <p:spPr>
          <a:xfrm>
            <a:off x="0" y="289734"/>
            <a:ext cx="5696953" cy="707886"/>
          </a:xfrm>
          <a:prstGeom prst="rect">
            <a:avLst/>
          </a:prstGeom>
          <a:noFill/>
        </p:spPr>
        <p:txBody>
          <a:bodyPr wrap="square" rtlCol="0">
            <a:spAutoFit/>
          </a:bodyPr>
          <a:lstStyle/>
          <a:p>
            <a:pPr algn="ctr"/>
            <a:r>
              <a:rPr lang="en-US" sz="4000" b="1">
                <a:solidFill>
                  <a:srgbClr val="4E67B0"/>
                </a:solidFill>
                <a:latin typeface="Clarendon URW Light"/>
              </a:rPr>
              <a:t>How to Apply</a:t>
            </a:r>
          </a:p>
        </p:txBody>
      </p:sp>
      <p:sp>
        <p:nvSpPr>
          <p:cNvPr id="6" name="TextBox 5">
            <a:extLst>
              <a:ext uri="{FF2B5EF4-FFF2-40B4-BE49-F238E27FC236}">
                <a16:creationId xmlns:a16="http://schemas.microsoft.com/office/drawing/2014/main" id="{490A4F23-AC14-4A1F-A39E-6D050CC2F892}"/>
              </a:ext>
            </a:extLst>
          </p:cNvPr>
          <p:cNvSpPr txBox="1"/>
          <p:nvPr/>
        </p:nvSpPr>
        <p:spPr>
          <a:xfrm>
            <a:off x="727911" y="1279562"/>
            <a:ext cx="4740442" cy="3539430"/>
          </a:xfrm>
          <a:prstGeom prst="rect">
            <a:avLst/>
          </a:prstGeom>
          <a:noFill/>
        </p:spPr>
        <p:txBody>
          <a:bodyPr wrap="square" rtlCol="0">
            <a:spAutoFit/>
          </a:bodyPr>
          <a:lstStyle/>
          <a:p>
            <a:pPr marL="285750" indent="-285750">
              <a:buFont typeface="Wingdings" panose="05000000000000000000" pitchFamily="2" charset="2"/>
              <a:buChar char="ü"/>
            </a:pPr>
            <a:r>
              <a:rPr lang="en-US" sz="2800">
                <a:latin typeface="Clarendon URW Light"/>
              </a:rPr>
              <a:t>Online application</a:t>
            </a:r>
            <a:br>
              <a:rPr lang="en-US" sz="2800">
                <a:latin typeface="Clarendon URW Light"/>
              </a:rPr>
            </a:br>
            <a:endParaRPr lang="en-US" sz="2800">
              <a:latin typeface="Clarendon URW Light"/>
            </a:endParaRPr>
          </a:p>
          <a:p>
            <a:pPr marL="285750" indent="-285750">
              <a:buFont typeface="Wingdings" panose="05000000000000000000" pitchFamily="2" charset="2"/>
              <a:buChar char="ü"/>
            </a:pPr>
            <a:r>
              <a:rPr lang="en-US" sz="2800">
                <a:latin typeface="Clarendon URW Light"/>
              </a:rPr>
              <a:t>Use Preview Worksheet to draft answers</a:t>
            </a:r>
            <a:br>
              <a:rPr lang="en-US" sz="2800">
                <a:latin typeface="Clarendon URW Light"/>
              </a:rPr>
            </a:br>
            <a:endParaRPr lang="en-US" sz="2800">
              <a:latin typeface="Clarendon URW Light"/>
            </a:endParaRPr>
          </a:p>
          <a:p>
            <a:pPr marL="285750" indent="-285750">
              <a:buFont typeface="Wingdings" panose="05000000000000000000" pitchFamily="2" charset="2"/>
              <a:buChar char="ü"/>
            </a:pPr>
            <a:r>
              <a:rPr lang="en-US" sz="2800">
                <a:latin typeface="Clarendon URW Light"/>
              </a:rPr>
              <a:t>Create account in web portal</a:t>
            </a:r>
            <a:br>
              <a:rPr lang="en-US" sz="2800">
                <a:latin typeface="Clarendon URW Light"/>
              </a:rPr>
            </a:br>
            <a:endParaRPr lang="en-US" sz="2800">
              <a:latin typeface="Clarendon URW Light"/>
            </a:endParaRPr>
          </a:p>
          <a:p>
            <a:pPr marL="285750" indent="-285750">
              <a:buFont typeface="Wingdings" panose="05000000000000000000" pitchFamily="2" charset="2"/>
              <a:buChar char="ü"/>
            </a:pPr>
            <a:r>
              <a:rPr lang="en-US" sz="2800">
                <a:latin typeface="Clarendon URW Light"/>
              </a:rPr>
              <a:t>Do not wait last minute!</a:t>
            </a:r>
          </a:p>
        </p:txBody>
      </p:sp>
    </p:spTree>
    <p:extLst>
      <p:ext uri="{BB962C8B-B14F-4D97-AF65-F5344CB8AC3E}">
        <p14:creationId xmlns:p14="http://schemas.microsoft.com/office/powerpoint/2010/main" val="1927230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491B17-ECAC-49EF-B3EC-B78428D512B3}"/>
              </a:ext>
            </a:extLst>
          </p:cNvPr>
          <p:cNvSpPr/>
          <p:nvPr/>
        </p:nvSpPr>
        <p:spPr>
          <a:xfrm>
            <a:off x="0" y="684979"/>
            <a:ext cx="12192000" cy="49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5ECDC95-BF4E-4A47-95E1-6063FFD54087}"/>
              </a:ext>
            </a:extLst>
          </p:cNvPr>
          <p:cNvPicPr>
            <a:picLocks noChangeAspect="1"/>
          </p:cNvPicPr>
          <p:nvPr/>
        </p:nvPicPr>
        <p:blipFill>
          <a:blip r:embed="rId3"/>
          <a:stretch>
            <a:fillRect/>
          </a:stretch>
        </p:blipFill>
        <p:spPr>
          <a:xfrm>
            <a:off x="692151" y="1972983"/>
            <a:ext cx="3265936" cy="3382273"/>
          </a:xfrm>
          <a:prstGeom prst="round2DiagRect">
            <a:avLst>
              <a:gd name="adj1" fmla="val 17834"/>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D5AC5909-05CD-4592-BF60-0491FE6AB2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 t="1" r="1" b="1"/>
          <a:stretch/>
        </p:blipFill>
        <p:spPr>
          <a:xfrm>
            <a:off x="8233912" y="1985684"/>
            <a:ext cx="3086101" cy="3382272"/>
          </a:xfrm>
          <a:prstGeom prst="round2DiagRect">
            <a:avLst>
              <a:gd name="adj1" fmla="val 0"/>
              <a:gd name="adj2" fmla="val 10894"/>
            </a:avLst>
          </a:prstGeom>
          <a:ln w="88900" cap="sq">
            <a:solidFill>
              <a:srgbClr val="FFFFFF"/>
            </a:soli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A2A208BC-B93B-482C-8F80-9010CC8823E2}"/>
              </a:ext>
            </a:extLst>
          </p:cNvPr>
          <p:cNvSpPr txBox="1"/>
          <p:nvPr/>
        </p:nvSpPr>
        <p:spPr>
          <a:xfrm>
            <a:off x="1066800" y="870634"/>
            <a:ext cx="10058400" cy="707886"/>
          </a:xfrm>
          <a:prstGeom prst="rect">
            <a:avLst/>
          </a:prstGeom>
          <a:noFill/>
        </p:spPr>
        <p:txBody>
          <a:bodyPr wrap="square" rtlCol="0">
            <a:spAutoFit/>
          </a:bodyPr>
          <a:lstStyle/>
          <a:p>
            <a:pPr algn="ctr"/>
            <a:r>
              <a:rPr lang="en-US" sz="4000" b="1">
                <a:solidFill>
                  <a:srgbClr val="4E67B0"/>
                </a:solidFill>
                <a:latin typeface="Clarendon URW Light"/>
              </a:rPr>
              <a:t>Meet WFMN Staff!</a:t>
            </a:r>
          </a:p>
        </p:txBody>
      </p:sp>
      <p:pic>
        <p:nvPicPr>
          <p:cNvPr id="9" name="Picture 8">
            <a:extLst>
              <a:ext uri="{FF2B5EF4-FFF2-40B4-BE49-F238E27FC236}">
                <a16:creationId xmlns:a16="http://schemas.microsoft.com/office/drawing/2014/main" id="{583E5D35-605E-4E05-A369-769F993D7AC9}"/>
              </a:ext>
            </a:extLst>
          </p:cNvPr>
          <p:cNvPicPr>
            <a:picLocks noChangeAspect="1"/>
          </p:cNvPicPr>
          <p:nvPr/>
        </p:nvPicPr>
        <p:blipFill>
          <a:blip r:embed="rId5" cstate="print">
            <a:extLst>
              <a:ext uri="{28A0092B-C50C-407E-A947-70E740481C1C}">
                <a14:useLocalDpi xmlns:a14="http://schemas.microsoft.com/office/drawing/2010/main" val="0"/>
              </a:ext>
            </a:extLst>
          </a:blip>
          <a:srcRect l="1367" r="1367"/>
          <a:stretch/>
        </p:blipFill>
        <p:spPr>
          <a:xfrm>
            <a:off x="4491824" y="1985684"/>
            <a:ext cx="3208351" cy="3382272"/>
          </a:xfrm>
          <a:prstGeom prst="round2DiagRect">
            <a:avLst>
              <a:gd name="adj1" fmla="val 0"/>
              <a:gd name="adj2" fmla="val 2916"/>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0F3C19AC-07C5-4433-B7F0-A6311F32FA01}"/>
              </a:ext>
            </a:extLst>
          </p:cNvPr>
          <p:cNvSpPr txBox="1"/>
          <p:nvPr/>
        </p:nvSpPr>
        <p:spPr>
          <a:xfrm>
            <a:off x="1995022" y="4946650"/>
            <a:ext cx="1605427" cy="215444"/>
          </a:xfrm>
          <a:prstGeom prst="rect">
            <a:avLst/>
          </a:prstGeom>
          <a:solidFill>
            <a:schemeClr val="bg1"/>
          </a:solidFill>
        </p:spPr>
        <p:txBody>
          <a:bodyPr wrap="square" lIns="0" tIns="0" rIns="0" bIns="0" rtlCol="0">
            <a:spAutoFit/>
          </a:bodyPr>
          <a:lstStyle/>
          <a:p>
            <a:r>
              <a:rPr lang="en-US" sz="1400">
                <a:latin typeface="Clarendon URW Light"/>
                <a:cs typeface="Calibri Light" panose="020F0302020204030204" pitchFamily="34" charset="0"/>
              </a:rPr>
              <a:t>lacora@wfmn.org</a:t>
            </a:r>
          </a:p>
        </p:txBody>
      </p:sp>
      <p:sp>
        <p:nvSpPr>
          <p:cNvPr id="11" name="TextBox 10">
            <a:extLst>
              <a:ext uri="{FF2B5EF4-FFF2-40B4-BE49-F238E27FC236}">
                <a16:creationId xmlns:a16="http://schemas.microsoft.com/office/drawing/2014/main" id="{06AE453E-3FFA-4FF1-8E30-9008C1B12A8B}"/>
              </a:ext>
            </a:extLst>
          </p:cNvPr>
          <p:cNvSpPr txBox="1"/>
          <p:nvPr/>
        </p:nvSpPr>
        <p:spPr>
          <a:xfrm>
            <a:off x="5682560" y="4996160"/>
            <a:ext cx="1804090" cy="430887"/>
          </a:xfrm>
          <a:prstGeom prst="rect">
            <a:avLst/>
          </a:prstGeom>
          <a:solidFill>
            <a:schemeClr val="bg1"/>
          </a:solidFill>
        </p:spPr>
        <p:txBody>
          <a:bodyPr wrap="square" lIns="0" tIns="0" rIns="0" bIns="0" rtlCol="0">
            <a:spAutoFit/>
          </a:bodyPr>
          <a:lstStyle/>
          <a:p>
            <a:r>
              <a:rPr lang="en-US" sz="1400">
                <a:latin typeface="Clarendon URW Light"/>
                <a:cs typeface="Calibri Light" panose="020F0302020204030204" pitchFamily="34" charset="0"/>
              </a:rPr>
              <a:t>jasmine@wfmn.org</a:t>
            </a:r>
            <a:br>
              <a:rPr lang="en-US" sz="1400">
                <a:latin typeface="Clarendon URW Light"/>
                <a:cs typeface="Calibri Light" panose="020F0302020204030204" pitchFamily="34" charset="0"/>
              </a:rPr>
            </a:br>
            <a:endParaRPr lang="en-US" sz="1400">
              <a:latin typeface="Clarendon URW Light"/>
              <a:cs typeface="Calibri Light" panose="020F0302020204030204" pitchFamily="34" charset="0"/>
            </a:endParaRPr>
          </a:p>
        </p:txBody>
      </p:sp>
      <p:sp>
        <p:nvSpPr>
          <p:cNvPr id="12" name="TextBox 11">
            <a:extLst>
              <a:ext uri="{FF2B5EF4-FFF2-40B4-BE49-F238E27FC236}">
                <a16:creationId xmlns:a16="http://schemas.microsoft.com/office/drawing/2014/main" id="{B0DA4CEE-8617-4C8C-975E-2EAE44752E88}"/>
              </a:ext>
            </a:extLst>
          </p:cNvPr>
          <p:cNvSpPr txBox="1"/>
          <p:nvPr/>
        </p:nvSpPr>
        <p:spPr>
          <a:xfrm>
            <a:off x="9394264" y="5054372"/>
            <a:ext cx="1605427" cy="215444"/>
          </a:xfrm>
          <a:prstGeom prst="rect">
            <a:avLst/>
          </a:prstGeom>
          <a:solidFill>
            <a:schemeClr val="bg1"/>
          </a:solidFill>
        </p:spPr>
        <p:txBody>
          <a:bodyPr wrap="square" lIns="0" tIns="0" rIns="0" bIns="0" rtlCol="0">
            <a:spAutoFit/>
          </a:bodyPr>
          <a:lstStyle/>
          <a:p>
            <a:r>
              <a:rPr lang="en-US" sz="1400">
                <a:latin typeface="Clarendon URW Light"/>
                <a:cs typeface="Calibri Light" panose="020F0302020204030204" pitchFamily="34" charset="0"/>
              </a:rPr>
              <a:t>erika@wfmn.org</a:t>
            </a:r>
          </a:p>
        </p:txBody>
      </p:sp>
    </p:spTree>
    <p:extLst>
      <p:ext uri="{BB962C8B-B14F-4D97-AF65-F5344CB8AC3E}">
        <p14:creationId xmlns:p14="http://schemas.microsoft.com/office/powerpoint/2010/main" val="1914163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43FC7D-355C-463D-99FD-29652CC78466}"/>
              </a:ext>
            </a:extLst>
          </p:cNvPr>
          <p:cNvSpPr txBox="1"/>
          <p:nvPr/>
        </p:nvSpPr>
        <p:spPr>
          <a:xfrm>
            <a:off x="543427" y="1700813"/>
            <a:ext cx="4347410" cy="1938992"/>
          </a:xfrm>
          <a:prstGeom prst="rect">
            <a:avLst/>
          </a:prstGeom>
          <a:noFill/>
        </p:spPr>
        <p:txBody>
          <a:bodyPr wrap="square" rtlCol="0">
            <a:spAutoFit/>
          </a:bodyPr>
          <a:lstStyle/>
          <a:p>
            <a:r>
              <a:rPr lang="en-US" sz="4000" b="1">
                <a:solidFill>
                  <a:srgbClr val="4E67B0"/>
                </a:solidFill>
                <a:latin typeface="Clarendon URW Light"/>
              </a:rPr>
              <a:t>Applicant Information &amp; Project Information</a:t>
            </a:r>
          </a:p>
        </p:txBody>
      </p:sp>
      <p:sp>
        <p:nvSpPr>
          <p:cNvPr id="3" name="TextBox 2">
            <a:extLst>
              <a:ext uri="{FF2B5EF4-FFF2-40B4-BE49-F238E27FC236}">
                <a16:creationId xmlns:a16="http://schemas.microsoft.com/office/drawing/2014/main" id="{CC4C1107-2771-435D-90AA-A26907E11E57}"/>
              </a:ext>
            </a:extLst>
          </p:cNvPr>
          <p:cNvSpPr txBox="1"/>
          <p:nvPr/>
        </p:nvSpPr>
        <p:spPr>
          <a:xfrm>
            <a:off x="6610938" y="850099"/>
            <a:ext cx="5396577" cy="2308324"/>
          </a:xfrm>
          <a:prstGeom prst="rect">
            <a:avLst/>
          </a:prstGeom>
          <a:noFill/>
        </p:spPr>
        <p:txBody>
          <a:bodyPr wrap="square" rtlCol="0">
            <a:spAutoFit/>
          </a:bodyPr>
          <a:lstStyle/>
          <a:p>
            <a:pPr marL="342900" indent="-342900">
              <a:buFont typeface="Wingdings" panose="05000000000000000000" pitchFamily="2" charset="2"/>
              <a:buChar char="q"/>
            </a:pPr>
            <a:r>
              <a:rPr lang="en-US" sz="2400">
                <a:solidFill>
                  <a:schemeClr val="bg1"/>
                </a:solidFill>
                <a:latin typeface="Clarendon URW Light"/>
              </a:rPr>
              <a:t>Your information</a:t>
            </a:r>
          </a:p>
          <a:p>
            <a:pPr marL="342900" indent="-342900">
              <a:buFont typeface="Wingdings" panose="05000000000000000000" pitchFamily="2" charset="2"/>
              <a:buChar char="q"/>
            </a:pPr>
            <a:r>
              <a:rPr lang="en-US" sz="2400">
                <a:solidFill>
                  <a:schemeClr val="bg1"/>
                </a:solidFill>
                <a:latin typeface="Clarendon URW Light"/>
              </a:rPr>
              <a:t>Project name &amp; timeline</a:t>
            </a:r>
          </a:p>
          <a:p>
            <a:pPr marL="342900" indent="-342900">
              <a:buFont typeface="Wingdings" panose="05000000000000000000" pitchFamily="2" charset="2"/>
              <a:buChar char="q"/>
            </a:pPr>
            <a:r>
              <a:rPr lang="en-US" sz="2400">
                <a:solidFill>
                  <a:schemeClr val="bg1"/>
                </a:solidFill>
                <a:latin typeface="Clarendon URW Light"/>
              </a:rPr>
              <a:t>Which Blueprint for Action recommendation(s) is your project addressing? (Select one goal and check all that apply under that one goal):</a:t>
            </a:r>
          </a:p>
        </p:txBody>
      </p:sp>
      <p:pic>
        <p:nvPicPr>
          <p:cNvPr id="8" name="Picture 7">
            <a:extLst>
              <a:ext uri="{FF2B5EF4-FFF2-40B4-BE49-F238E27FC236}">
                <a16:creationId xmlns:a16="http://schemas.microsoft.com/office/drawing/2014/main" id="{C04AE068-18C0-414E-B885-C9D56C0EFEB0}"/>
              </a:ext>
            </a:extLst>
          </p:cNvPr>
          <p:cNvPicPr>
            <a:picLocks noChangeAspect="1"/>
          </p:cNvPicPr>
          <p:nvPr/>
        </p:nvPicPr>
        <p:blipFill>
          <a:blip r:embed="rId3"/>
          <a:stretch>
            <a:fillRect/>
          </a:stretch>
        </p:blipFill>
        <p:spPr>
          <a:xfrm>
            <a:off x="6020913" y="3158423"/>
            <a:ext cx="5925553" cy="2113111"/>
          </a:xfrm>
          <a:prstGeom prst="rect">
            <a:avLst/>
          </a:prstGeom>
        </p:spPr>
      </p:pic>
      <p:sp>
        <p:nvSpPr>
          <p:cNvPr id="7" name="Rectangle 6" descr="Check List">
            <a:extLst>
              <a:ext uri="{FF2B5EF4-FFF2-40B4-BE49-F238E27FC236}">
                <a16:creationId xmlns:a16="http://schemas.microsoft.com/office/drawing/2014/main" id="{7062D247-C85D-4558-8695-B88B8709A572}"/>
              </a:ext>
            </a:extLst>
          </p:cNvPr>
          <p:cNvSpPr/>
          <p:nvPr/>
        </p:nvSpPr>
        <p:spPr>
          <a:xfrm>
            <a:off x="4648987" y="126886"/>
            <a:ext cx="2045727" cy="1778113"/>
          </a:xfrm>
          <a:prstGeom prst="rect">
            <a:avLst/>
          </a:prstGeom>
          <a:blipFill dpi="0" rotWithShape="1">
            <a:blip r:embed="rId4">
              <a:alphaModFix amt="93000"/>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2741813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FC1C49-5003-4BE1-BECE-26146AB8CD67}"/>
              </a:ext>
            </a:extLst>
          </p:cNvPr>
          <p:cNvSpPr txBox="1"/>
          <p:nvPr/>
        </p:nvSpPr>
        <p:spPr>
          <a:xfrm>
            <a:off x="120315" y="663609"/>
            <a:ext cx="4347410" cy="1323439"/>
          </a:xfrm>
          <a:prstGeom prst="rect">
            <a:avLst/>
          </a:prstGeom>
          <a:noFill/>
        </p:spPr>
        <p:txBody>
          <a:bodyPr wrap="square" rtlCol="0">
            <a:spAutoFit/>
          </a:bodyPr>
          <a:lstStyle/>
          <a:p>
            <a:r>
              <a:rPr lang="en-US" sz="4000" b="1">
                <a:solidFill>
                  <a:srgbClr val="4E67B0"/>
                </a:solidFill>
                <a:latin typeface="Clarendon URW Light"/>
              </a:rPr>
              <a:t>Project Proposal Narrative</a:t>
            </a:r>
          </a:p>
        </p:txBody>
      </p:sp>
      <p:sp>
        <p:nvSpPr>
          <p:cNvPr id="7" name="TextBox 6">
            <a:extLst>
              <a:ext uri="{FF2B5EF4-FFF2-40B4-BE49-F238E27FC236}">
                <a16:creationId xmlns:a16="http://schemas.microsoft.com/office/drawing/2014/main" id="{32806B0D-F4A2-44B9-9729-AC6BFDC38302}"/>
              </a:ext>
            </a:extLst>
          </p:cNvPr>
          <p:cNvSpPr txBox="1"/>
          <p:nvPr/>
        </p:nvSpPr>
        <p:spPr>
          <a:xfrm>
            <a:off x="6610938" y="850099"/>
            <a:ext cx="5396577" cy="4616648"/>
          </a:xfrm>
          <a:prstGeom prst="rect">
            <a:avLst/>
          </a:prstGeom>
          <a:noFill/>
        </p:spPr>
        <p:txBody>
          <a:bodyPr wrap="square" rtlCol="0">
            <a:spAutoFit/>
          </a:bodyPr>
          <a:lstStyle/>
          <a:p>
            <a:r>
              <a:rPr lang="en-US" sz="2400">
                <a:solidFill>
                  <a:schemeClr val="bg1"/>
                </a:solidFill>
                <a:latin typeface="Clarendon URW Light"/>
              </a:rPr>
              <a:t>Select </a:t>
            </a:r>
            <a:r>
              <a:rPr lang="en-US" sz="2400" b="1" u="sng">
                <a:solidFill>
                  <a:schemeClr val="bg1"/>
                </a:solidFill>
                <a:latin typeface="Clarendon URW Light"/>
              </a:rPr>
              <a:t>ONE</a:t>
            </a:r>
            <a:r>
              <a:rPr lang="en-US" sz="2400">
                <a:solidFill>
                  <a:schemeClr val="bg1"/>
                </a:solidFill>
                <a:latin typeface="Clarendon URW Light"/>
              </a:rPr>
              <a:t> option to answer the project proposal narrative questions. Answers to each questions are required for a complete application:</a:t>
            </a:r>
          </a:p>
          <a:p>
            <a:pPr marL="342900" indent="-342900">
              <a:buFont typeface="Wingdings" panose="05000000000000000000" pitchFamily="2" charset="2"/>
              <a:buChar char="q"/>
            </a:pPr>
            <a:r>
              <a:rPr lang="en-US" sz="2400" b="1">
                <a:solidFill>
                  <a:schemeClr val="bg1"/>
                </a:solidFill>
                <a:latin typeface="Clarendon URW Light"/>
              </a:rPr>
              <a:t>Option 1: Video Submission</a:t>
            </a:r>
            <a:br>
              <a:rPr lang="en-US" sz="2400">
                <a:solidFill>
                  <a:schemeClr val="bg1"/>
                </a:solidFill>
                <a:latin typeface="Clarendon URW Light"/>
              </a:rPr>
            </a:br>
            <a:r>
              <a:rPr lang="en-US">
                <a:solidFill>
                  <a:schemeClr val="bg1"/>
                </a:solidFill>
                <a:latin typeface="Clarendon URW Light"/>
              </a:rPr>
              <a:t>1-minute to 3-minute video and uploading it to a Dropbox folder. Applicants will not be judged on the technical quality of their video; however, visual and audio quality must be easy to understand and address each narrative question.</a:t>
            </a:r>
            <a:br>
              <a:rPr lang="en-US" sz="2400">
                <a:solidFill>
                  <a:schemeClr val="bg1"/>
                </a:solidFill>
                <a:latin typeface="Clarendon URW Light"/>
              </a:rPr>
            </a:br>
            <a:endParaRPr lang="en-US" sz="2400">
              <a:solidFill>
                <a:schemeClr val="bg1"/>
              </a:solidFill>
              <a:latin typeface="Clarendon URW Light"/>
            </a:endParaRPr>
          </a:p>
          <a:p>
            <a:pPr marL="342900" indent="-342900">
              <a:buFont typeface="Wingdings" panose="05000000000000000000" pitchFamily="2" charset="2"/>
              <a:buChar char="q"/>
            </a:pPr>
            <a:r>
              <a:rPr lang="en-US" sz="2400" b="1">
                <a:solidFill>
                  <a:schemeClr val="bg1"/>
                </a:solidFill>
                <a:latin typeface="Clarendon URW Light"/>
              </a:rPr>
              <a:t>Option 2: Essay Submission</a:t>
            </a:r>
            <a:br>
              <a:rPr lang="en-US" sz="2400" b="1">
                <a:solidFill>
                  <a:schemeClr val="bg1"/>
                </a:solidFill>
                <a:latin typeface="Clarendon URW Light"/>
              </a:rPr>
            </a:br>
            <a:r>
              <a:rPr lang="en-US">
                <a:solidFill>
                  <a:schemeClr val="bg1"/>
                </a:solidFill>
                <a:latin typeface="Clarendon URW Light"/>
              </a:rPr>
              <a:t>Submit answers in an essay format for each question.</a:t>
            </a:r>
            <a:endParaRPr lang="en-US" sz="2400" b="1">
              <a:solidFill>
                <a:schemeClr val="bg1"/>
              </a:solidFill>
              <a:latin typeface="Clarendon URW Light"/>
            </a:endParaRPr>
          </a:p>
        </p:txBody>
      </p:sp>
      <p:sp>
        <p:nvSpPr>
          <p:cNvPr id="2" name="TextBox 1">
            <a:extLst>
              <a:ext uri="{FF2B5EF4-FFF2-40B4-BE49-F238E27FC236}">
                <a16:creationId xmlns:a16="http://schemas.microsoft.com/office/drawing/2014/main" id="{0E483A85-A061-445B-B5D9-43E8682D0B1A}"/>
              </a:ext>
            </a:extLst>
          </p:cNvPr>
          <p:cNvSpPr txBox="1"/>
          <p:nvPr/>
        </p:nvSpPr>
        <p:spPr>
          <a:xfrm>
            <a:off x="184485" y="1987048"/>
            <a:ext cx="5460747" cy="3554819"/>
          </a:xfrm>
          <a:prstGeom prst="rect">
            <a:avLst/>
          </a:prstGeom>
          <a:noFill/>
        </p:spPr>
        <p:txBody>
          <a:bodyPr wrap="square" rtlCol="0">
            <a:spAutoFit/>
          </a:bodyPr>
          <a:lstStyle/>
          <a:p>
            <a:pPr marR="0" lvl="0">
              <a:lnSpc>
                <a:spcPts val="1465"/>
              </a:lnSpc>
              <a:spcBef>
                <a:spcPts val="0"/>
              </a:spcBef>
              <a:spcAft>
                <a:spcPts val="0"/>
              </a:spcAft>
              <a:buSzPts val="1100"/>
            </a:pPr>
            <a:r>
              <a:rPr lang="en-US" sz="1400" b="1">
                <a:effectLst/>
                <a:latin typeface="Clarendon URW Light"/>
                <a:ea typeface="Calibri" panose="020F0502020204030204" pitchFamily="34" charset="0"/>
                <a:cs typeface="Times New Roman" panose="02020603050405020304" pitchFamily="18" charset="0"/>
              </a:rPr>
              <a:t>1. Tell us about you! </a:t>
            </a:r>
            <a:endParaRPr lang="en-US" sz="1400" b="1">
              <a:latin typeface="Clarendon URW Light"/>
              <a:ea typeface="Calibri" panose="020F0502020204030204" pitchFamily="34" charset="0"/>
              <a:cs typeface="Times New Roman" panose="02020603050405020304" pitchFamily="18" charset="0"/>
            </a:endParaRPr>
          </a:p>
          <a:p>
            <a:pPr marR="0" lvl="0">
              <a:lnSpc>
                <a:spcPts val="1465"/>
              </a:lnSpc>
              <a:spcBef>
                <a:spcPts val="0"/>
              </a:spcBef>
              <a:spcAft>
                <a:spcPts val="0"/>
              </a:spcAft>
              <a:buSzPts val="1100"/>
            </a:pPr>
            <a:r>
              <a:rPr lang="en-US" sz="1400">
                <a:solidFill>
                  <a:srgbClr val="000000"/>
                </a:solidFill>
                <a:effectLst/>
                <a:latin typeface="Clarendon URW Light"/>
                <a:ea typeface="Calibri" panose="020F0502020204030204" pitchFamily="34" charset="0"/>
                <a:cs typeface="Times New Roman" panose="02020603050405020304" pitchFamily="18" charset="0"/>
              </a:rPr>
              <a:t>What life experiences made you the leader that you are today?</a:t>
            </a:r>
            <a:endParaRPr lang="en-US" sz="1400">
              <a:effectLst/>
              <a:latin typeface="Clarendon URW Light"/>
              <a:ea typeface="Calibri" panose="020F0502020204030204" pitchFamily="34" charset="0"/>
              <a:cs typeface="Times New Roman" panose="02020603050405020304" pitchFamily="18" charset="0"/>
            </a:endParaRPr>
          </a:p>
          <a:p>
            <a:pPr marR="0" lvl="0">
              <a:lnSpc>
                <a:spcPts val="1465"/>
              </a:lnSpc>
              <a:spcBef>
                <a:spcPts val="0"/>
              </a:spcBef>
              <a:spcAft>
                <a:spcPts val="0"/>
              </a:spcAft>
              <a:buSzPts val="1100"/>
            </a:pPr>
            <a:r>
              <a:rPr lang="en-US" sz="1400" b="1">
                <a:solidFill>
                  <a:srgbClr val="000000"/>
                </a:solidFill>
                <a:effectLst/>
                <a:latin typeface="Clarendon URW Light"/>
                <a:ea typeface="Calibri" panose="020F0502020204030204" pitchFamily="34" charset="0"/>
                <a:cs typeface="Times New Roman" panose="02020603050405020304" pitchFamily="18" charset="0"/>
              </a:rPr>
              <a:t>2. Tell us about your community! </a:t>
            </a:r>
            <a:endParaRPr lang="en-US" sz="1400" b="1">
              <a:solidFill>
                <a:srgbClr val="000000"/>
              </a:solidFill>
              <a:latin typeface="Clarendon URW Light"/>
              <a:ea typeface="Calibri" panose="020F0502020204030204" pitchFamily="34" charset="0"/>
              <a:cs typeface="Times New Roman" panose="02020603050405020304" pitchFamily="18" charset="0"/>
            </a:endParaRPr>
          </a:p>
          <a:p>
            <a:pPr marR="0" lvl="0">
              <a:lnSpc>
                <a:spcPts val="1465"/>
              </a:lnSpc>
              <a:spcBef>
                <a:spcPts val="0"/>
              </a:spcBef>
              <a:spcAft>
                <a:spcPts val="0"/>
              </a:spcAft>
              <a:buSzPts val="1100"/>
            </a:pPr>
            <a:r>
              <a:rPr lang="en-US" sz="1400">
                <a:solidFill>
                  <a:srgbClr val="000000"/>
                </a:solidFill>
                <a:effectLst/>
                <a:latin typeface="Clarendon URW Light"/>
                <a:ea typeface="Calibri" panose="020F0502020204030204" pitchFamily="34" charset="0"/>
                <a:cs typeface="Times New Roman" panose="02020603050405020304" pitchFamily="18" charset="0"/>
              </a:rPr>
              <a:t>With which community or communities do you identify? How do you demonstrate leadership to create change in your community?  </a:t>
            </a:r>
            <a:endParaRPr lang="en-US" sz="1400">
              <a:effectLst/>
              <a:latin typeface="Clarendon URW Light"/>
              <a:ea typeface="Calibri" panose="020F0502020204030204" pitchFamily="34" charset="0"/>
              <a:cs typeface="Times New Roman" panose="02020603050405020304" pitchFamily="18" charset="0"/>
            </a:endParaRPr>
          </a:p>
          <a:p>
            <a:pPr marR="0">
              <a:lnSpc>
                <a:spcPts val="1465"/>
              </a:lnSpc>
              <a:spcBef>
                <a:spcPts val="0"/>
              </a:spcBef>
              <a:spcAft>
                <a:spcPts val="0"/>
              </a:spcAft>
            </a:pPr>
            <a:r>
              <a:rPr lang="en-US" sz="1400" b="1">
                <a:solidFill>
                  <a:srgbClr val="000000"/>
                </a:solidFill>
                <a:latin typeface="Clarendon URW Light"/>
                <a:ea typeface="Calibri" panose="020F0502020204030204" pitchFamily="34" charset="0"/>
                <a:cs typeface="Times New Roman" panose="02020603050405020304" pitchFamily="18" charset="0"/>
              </a:rPr>
              <a:t>3. </a:t>
            </a:r>
            <a:r>
              <a:rPr lang="en-US" sz="1400" b="1">
                <a:solidFill>
                  <a:srgbClr val="000000"/>
                </a:solidFill>
                <a:effectLst/>
                <a:latin typeface="Clarendon URW Light"/>
                <a:ea typeface="Calibri" panose="020F0502020204030204" pitchFamily="34" charset="0"/>
                <a:cs typeface="Times New Roman" panose="02020603050405020304" pitchFamily="18" charset="0"/>
              </a:rPr>
              <a:t>Tell us about your vision! </a:t>
            </a:r>
            <a:endParaRPr lang="en-US" sz="1400" b="1">
              <a:solidFill>
                <a:srgbClr val="000000"/>
              </a:solidFill>
              <a:latin typeface="Clarendon URW Light"/>
              <a:ea typeface="Calibri" panose="020F0502020204030204" pitchFamily="34" charset="0"/>
              <a:cs typeface="Times New Roman" panose="02020603050405020304" pitchFamily="18" charset="0"/>
            </a:endParaRPr>
          </a:p>
          <a:p>
            <a:pPr marR="0">
              <a:lnSpc>
                <a:spcPts val="1465"/>
              </a:lnSpc>
              <a:spcBef>
                <a:spcPts val="0"/>
              </a:spcBef>
              <a:spcAft>
                <a:spcPts val="0"/>
              </a:spcAft>
            </a:pPr>
            <a:r>
              <a:rPr lang="en-US" sz="1400">
                <a:solidFill>
                  <a:srgbClr val="000000"/>
                </a:solidFill>
                <a:effectLst/>
                <a:latin typeface="Clarendon URW Light"/>
                <a:ea typeface="Calibri" panose="020F0502020204030204" pitchFamily="34" charset="0"/>
                <a:cs typeface="Times New Roman" panose="02020603050405020304" pitchFamily="18" charset="0"/>
              </a:rPr>
              <a:t>What are the challenges faced by your communities? What is the change you seek and the vision you have for you and your community? </a:t>
            </a:r>
            <a:endParaRPr lang="en-US" sz="1400">
              <a:effectLst/>
              <a:latin typeface="Clarendon URW Light"/>
              <a:ea typeface="Calibri" panose="020F0502020204030204" pitchFamily="34" charset="0"/>
              <a:cs typeface="Times New Roman" panose="02020603050405020304" pitchFamily="18" charset="0"/>
            </a:endParaRPr>
          </a:p>
          <a:p>
            <a:pPr marR="0">
              <a:lnSpc>
                <a:spcPts val="1465"/>
              </a:lnSpc>
              <a:spcBef>
                <a:spcPts val="0"/>
              </a:spcBef>
              <a:spcAft>
                <a:spcPts val="0"/>
              </a:spcAft>
            </a:pPr>
            <a:r>
              <a:rPr lang="en-US" sz="1400" b="1">
                <a:solidFill>
                  <a:srgbClr val="000000"/>
                </a:solidFill>
                <a:latin typeface="Clarendon URW Light"/>
                <a:ea typeface="Calibri" panose="020F0502020204030204" pitchFamily="34" charset="0"/>
                <a:cs typeface="Times New Roman" panose="02020603050405020304" pitchFamily="18" charset="0"/>
              </a:rPr>
              <a:t>4. </a:t>
            </a:r>
            <a:r>
              <a:rPr lang="en-US" sz="1400" b="1">
                <a:solidFill>
                  <a:srgbClr val="000000"/>
                </a:solidFill>
                <a:effectLst/>
                <a:latin typeface="Clarendon URW Light"/>
                <a:ea typeface="Calibri" panose="020F0502020204030204" pitchFamily="34" charset="0"/>
                <a:cs typeface="Times New Roman" panose="02020603050405020304" pitchFamily="18" charset="0"/>
              </a:rPr>
              <a:t>Project</a:t>
            </a:r>
            <a:r>
              <a:rPr lang="en-US" sz="1400" b="1" spc="-5">
                <a:solidFill>
                  <a:srgbClr val="000000"/>
                </a:solidFill>
                <a:effectLst/>
                <a:latin typeface="Clarendon URW Light"/>
                <a:ea typeface="Calibri" panose="020F0502020204030204" pitchFamily="34" charset="0"/>
                <a:cs typeface="Times New Roman" panose="02020603050405020304" pitchFamily="18" charset="0"/>
              </a:rPr>
              <a:t> </a:t>
            </a:r>
            <a:r>
              <a:rPr lang="en-US" sz="1400" b="1">
                <a:solidFill>
                  <a:srgbClr val="000000"/>
                </a:solidFill>
                <a:effectLst/>
                <a:latin typeface="Clarendon URW Light"/>
                <a:ea typeface="Calibri" panose="020F0502020204030204" pitchFamily="34" charset="0"/>
                <a:cs typeface="Times New Roman" panose="02020603050405020304" pitchFamily="18" charset="0"/>
              </a:rPr>
              <a:t>Description</a:t>
            </a:r>
            <a:br>
              <a:rPr lang="en-US" sz="1400" b="1">
                <a:solidFill>
                  <a:srgbClr val="000000"/>
                </a:solidFill>
                <a:effectLst/>
                <a:latin typeface="Clarendon URW Light"/>
                <a:ea typeface="Calibri" panose="020F0502020204030204" pitchFamily="34" charset="0"/>
                <a:cs typeface="Times New Roman" panose="02020603050405020304" pitchFamily="18" charset="0"/>
              </a:rPr>
            </a:br>
            <a:r>
              <a:rPr lang="en-US" sz="1400">
                <a:solidFill>
                  <a:srgbClr val="000000"/>
                </a:solidFill>
                <a:effectLst/>
                <a:latin typeface="Clarendon URW Light"/>
                <a:ea typeface="Calibri" panose="020F0502020204030204" pitchFamily="34" charset="0"/>
                <a:cs typeface="Times New Roman" panose="02020603050405020304" pitchFamily="18" charset="0"/>
              </a:rPr>
              <a:t>Include a short description of the</a:t>
            </a:r>
            <a:r>
              <a:rPr lang="en-US" sz="1400" spc="5">
                <a:solidFill>
                  <a:srgbClr val="000000"/>
                </a:solidFill>
                <a:effectLst/>
                <a:latin typeface="Clarendon URW Light"/>
                <a:ea typeface="Calibri" panose="020F0502020204030204" pitchFamily="34" charset="0"/>
                <a:cs typeface="Times New Roman" panose="02020603050405020304" pitchFamily="18" charset="0"/>
              </a:rPr>
              <a:t> </a:t>
            </a:r>
            <a:r>
              <a:rPr lang="en-US" sz="1400">
                <a:solidFill>
                  <a:srgbClr val="000000"/>
                </a:solidFill>
                <a:effectLst/>
                <a:latin typeface="Clarendon URW Light"/>
                <a:ea typeface="Calibri" panose="020F0502020204030204" pitchFamily="34" charset="0"/>
                <a:cs typeface="Times New Roman" panose="02020603050405020304" pitchFamily="18" charset="0"/>
              </a:rPr>
              <a:t>project. Why is it needed, what are potential challenges,</a:t>
            </a:r>
            <a:r>
              <a:rPr lang="en-US" sz="1400" spc="-5">
                <a:solidFill>
                  <a:srgbClr val="000000"/>
                </a:solidFill>
                <a:effectLst/>
                <a:latin typeface="Clarendon URW Light"/>
                <a:ea typeface="Calibri" panose="020F0502020204030204" pitchFamily="34" charset="0"/>
                <a:cs typeface="Times New Roman" panose="02020603050405020304" pitchFamily="18" charset="0"/>
              </a:rPr>
              <a:t> </a:t>
            </a:r>
            <a:r>
              <a:rPr lang="en-US" sz="1400">
                <a:solidFill>
                  <a:srgbClr val="000000"/>
                </a:solidFill>
                <a:effectLst/>
                <a:latin typeface="Clarendon URW Light"/>
                <a:ea typeface="Calibri" panose="020F0502020204030204" pitchFamily="34" charset="0"/>
                <a:cs typeface="Times New Roman" panose="02020603050405020304" pitchFamily="18" charset="0"/>
              </a:rPr>
              <a:t>who will be involved (population serving and age groups), desired results, and outcomes,</a:t>
            </a:r>
            <a:r>
              <a:rPr lang="en-US" sz="1400" spc="-5">
                <a:solidFill>
                  <a:srgbClr val="000000"/>
                </a:solidFill>
                <a:effectLst/>
                <a:latin typeface="Clarendon URW Light"/>
                <a:ea typeface="Calibri" panose="020F0502020204030204" pitchFamily="34" charset="0"/>
                <a:cs typeface="Times New Roman" panose="02020603050405020304" pitchFamily="18" charset="0"/>
              </a:rPr>
              <a:t> </a:t>
            </a:r>
            <a:r>
              <a:rPr lang="en-US" sz="1400">
                <a:solidFill>
                  <a:srgbClr val="000000"/>
                </a:solidFill>
                <a:effectLst/>
                <a:latin typeface="Clarendon URW Light"/>
                <a:ea typeface="Calibri" panose="020F0502020204030204" pitchFamily="34" charset="0"/>
                <a:cs typeface="Times New Roman" panose="02020603050405020304" pitchFamily="18" charset="0"/>
              </a:rPr>
              <a:t>and who will benefit. </a:t>
            </a:r>
          </a:p>
          <a:p>
            <a:pPr marR="0">
              <a:lnSpc>
                <a:spcPts val="1465"/>
              </a:lnSpc>
              <a:spcBef>
                <a:spcPts val="0"/>
              </a:spcBef>
              <a:spcAft>
                <a:spcPts val="0"/>
              </a:spcAft>
            </a:pPr>
            <a:r>
              <a:rPr lang="en-US" sz="1400" b="1">
                <a:latin typeface="Clarendon URW Light"/>
                <a:ea typeface="Calibri" panose="020F0502020204030204" pitchFamily="34" charset="0"/>
                <a:cs typeface="Times New Roman" panose="02020603050405020304" pitchFamily="18" charset="0"/>
              </a:rPr>
              <a:t>5. </a:t>
            </a:r>
            <a:r>
              <a:rPr lang="en-US" sz="1400" b="1">
                <a:solidFill>
                  <a:srgbClr val="000000"/>
                </a:solidFill>
                <a:effectLst/>
                <a:latin typeface="Clarendon URW Light"/>
                <a:ea typeface="Calibri" panose="020F0502020204030204" pitchFamily="34" charset="0"/>
                <a:cs typeface="Times New Roman" panose="02020603050405020304" pitchFamily="18" charset="0"/>
              </a:rPr>
              <a:t>Project Goals</a:t>
            </a:r>
          </a:p>
          <a:p>
            <a:pPr marR="0">
              <a:lnSpc>
                <a:spcPts val="1465"/>
              </a:lnSpc>
              <a:spcBef>
                <a:spcPts val="0"/>
              </a:spcBef>
              <a:spcAft>
                <a:spcPts val="0"/>
              </a:spcAft>
            </a:pPr>
            <a:r>
              <a:rPr lang="en-US" sz="1400" b="1">
                <a:solidFill>
                  <a:srgbClr val="000000"/>
                </a:solidFill>
                <a:effectLst/>
                <a:latin typeface="Clarendon URW Light"/>
                <a:ea typeface="Calibri" panose="020F0502020204030204" pitchFamily="34" charset="0"/>
                <a:cs typeface="Times New Roman" panose="02020603050405020304" pitchFamily="18" charset="0"/>
              </a:rPr>
              <a:t> </a:t>
            </a:r>
            <a:r>
              <a:rPr lang="en-US" sz="1400">
                <a:solidFill>
                  <a:srgbClr val="000000"/>
                </a:solidFill>
                <a:effectLst/>
                <a:latin typeface="Clarendon URW Light"/>
                <a:ea typeface="Calibri" panose="020F0502020204030204" pitchFamily="34" charset="0"/>
                <a:cs typeface="Times New Roman" panose="02020603050405020304" pitchFamily="18" charset="0"/>
              </a:rPr>
              <a:t>How does your</a:t>
            </a:r>
            <a:r>
              <a:rPr lang="en-US" sz="1400" spc="5">
                <a:solidFill>
                  <a:srgbClr val="000000"/>
                </a:solidFill>
                <a:effectLst/>
                <a:latin typeface="Clarendon URW Light"/>
                <a:ea typeface="Calibri" panose="020F0502020204030204" pitchFamily="34" charset="0"/>
                <a:cs typeface="Times New Roman" panose="02020603050405020304" pitchFamily="18" charset="0"/>
              </a:rPr>
              <a:t> </a:t>
            </a:r>
            <a:r>
              <a:rPr lang="en-US" sz="1400">
                <a:solidFill>
                  <a:srgbClr val="000000"/>
                </a:solidFill>
                <a:effectLst/>
                <a:latin typeface="Clarendon URW Light"/>
                <a:ea typeface="Calibri" panose="020F0502020204030204" pitchFamily="34" charset="0"/>
                <a:cs typeface="Times New Roman" panose="02020603050405020304" pitchFamily="18" charset="0"/>
              </a:rPr>
              <a:t>project advance gender and racial equity? How does this</a:t>
            </a:r>
            <a:r>
              <a:rPr lang="en-US" sz="1400" spc="-5">
                <a:solidFill>
                  <a:srgbClr val="000000"/>
                </a:solidFill>
                <a:effectLst/>
                <a:latin typeface="Clarendon URW Light"/>
                <a:ea typeface="Calibri" panose="020F0502020204030204" pitchFamily="34" charset="0"/>
                <a:cs typeface="Times New Roman" panose="02020603050405020304" pitchFamily="18" charset="0"/>
              </a:rPr>
              <a:t> </a:t>
            </a:r>
            <a:r>
              <a:rPr lang="en-US" sz="1400">
                <a:solidFill>
                  <a:srgbClr val="000000"/>
                </a:solidFill>
                <a:effectLst/>
                <a:latin typeface="Clarendon URW Light"/>
                <a:ea typeface="Calibri" panose="020F0502020204030204" pitchFamily="34" charset="0"/>
                <a:cs typeface="Times New Roman" panose="02020603050405020304" pitchFamily="18" charset="0"/>
              </a:rPr>
              <a:t>project align with</a:t>
            </a:r>
            <a:r>
              <a:rPr lang="en-US" sz="1400" spc="-5">
                <a:solidFill>
                  <a:srgbClr val="000000"/>
                </a:solidFill>
                <a:effectLst/>
                <a:latin typeface="Clarendon URW Light"/>
                <a:ea typeface="Calibri" panose="020F0502020204030204" pitchFamily="34" charset="0"/>
                <a:cs typeface="Times New Roman" panose="02020603050405020304" pitchFamily="18" charset="0"/>
              </a:rPr>
              <a:t> </a:t>
            </a:r>
            <a:r>
              <a:rPr lang="en-US" sz="1400">
                <a:solidFill>
                  <a:srgbClr val="000000"/>
                </a:solidFill>
                <a:effectLst/>
                <a:latin typeface="Clarendon URW Light"/>
                <a:ea typeface="Calibri" panose="020F0502020204030204" pitchFamily="34" charset="0"/>
                <a:cs typeface="Times New Roman" panose="02020603050405020304" pitchFamily="18" charset="0"/>
              </a:rPr>
              <a:t>the </a:t>
            </a:r>
            <a:r>
              <a:rPr lang="en-US" sz="1400" i="1">
                <a:solidFill>
                  <a:srgbClr val="000000"/>
                </a:solidFill>
                <a:effectLst/>
                <a:latin typeface="Clarendon URW Light"/>
                <a:ea typeface="Calibri" panose="020F0502020204030204" pitchFamily="34" charset="0"/>
                <a:cs typeface="Times New Roman" panose="02020603050405020304" pitchFamily="18" charset="0"/>
              </a:rPr>
              <a:t>Blueprint for Action</a:t>
            </a:r>
            <a:r>
              <a:rPr lang="en-US" sz="1400">
                <a:solidFill>
                  <a:srgbClr val="000000"/>
                </a:solidFill>
                <a:effectLst/>
                <a:latin typeface="Clarendon URW Light"/>
                <a:ea typeface="Calibri" panose="020F0502020204030204" pitchFamily="34" charset="0"/>
                <a:cs typeface="Times New Roman" panose="02020603050405020304" pitchFamily="18" charset="0"/>
              </a:rPr>
              <a:t> Recommendations?  </a:t>
            </a:r>
            <a:endParaRPr lang="en-US" sz="1400">
              <a:effectLst/>
              <a:latin typeface="Clarendon URW Light"/>
              <a:ea typeface="Calibri" panose="020F0502020204030204" pitchFamily="34" charset="0"/>
              <a:cs typeface="Times New Roman" panose="02020603050405020304" pitchFamily="18" charset="0"/>
            </a:endParaRPr>
          </a:p>
          <a:p>
            <a:pPr marR="0" lvl="0">
              <a:lnSpc>
                <a:spcPts val="1465"/>
              </a:lnSpc>
              <a:spcBef>
                <a:spcPts val="0"/>
              </a:spcBef>
              <a:spcAft>
                <a:spcPts val="0"/>
              </a:spcAft>
              <a:buSzPts val="1100"/>
            </a:pPr>
            <a:r>
              <a:rPr lang="en-US" sz="1400" b="1">
                <a:solidFill>
                  <a:srgbClr val="000000"/>
                </a:solidFill>
                <a:effectLst/>
                <a:latin typeface="Clarendon URW Light"/>
                <a:ea typeface="Calibri" panose="020F0502020204030204" pitchFamily="34" charset="0"/>
                <a:cs typeface="Times New Roman" panose="02020603050405020304" pitchFamily="18" charset="0"/>
              </a:rPr>
              <a:t>6. Project Tracking</a:t>
            </a:r>
            <a:br>
              <a:rPr lang="en-US" sz="1400" b="1">
                <a:solidFill>
                  <a:srgbClr val="000000"/>
                </a:solidFill>
                <a:latin typeface="Clarendon URW Light"/>
                <a:ea typeface="Calibri" panose="020F0502020204030204" pitchFamily="34" charset="0"/>
                <a:cs typeface="Times New Roman" panose="02020603050405020304" pitchFamily="18" charset="0"/>
              </a:rPr>
            </a:br>
            <a:r>
              <a:rPr lang="en-US" sz="1400">
                <a:solidFill>
                  <a:srgbClr val="000000"/>
                </a:solidFill>
                <a:effectLst/>
                <a:latin typeface="Clarendon URW Light"/>
                <a:ea typeface="Calibri" panose="020F0502020204030204" pitchFamily="34" charset="0"/>
                <a:cs typeface="Times New Roman" panose="02020603050405020304" pitchFamily="18" charset="0"/>
              </a:rPr>
              <a:t>How will you ensure accountability, communication, and evaluate your successes and learnings throughout your project? </a:t>
            </a:r>
            <a:endParaRPr lang="en-US" sz="1600"/>
          </a:p>
        </p:txBody>
      </p:sp>
      <p:sp>
        <p:nvSpPr>
          <p:cNvPr id="8" name="Rectangle 7" descr="Checkmark">
            <a:extLst>
              <a:ext uri="{FF2B5EF4-FFF2-40B4-BE49-F238E27FC236}">
                <a16:creationId xmlns:a16="http://schemas.microsoft.com/office/drawing/2014/main" id="{FC097555-8952-4FC5-8BE3-D34CF5E91C8E}"/>
              </a:ext>
            </a:extLst>
          </p:cNvPr>
          <p:cNvSpPr/>
          <p:nvPr/>
        </p:nvSpPr>
        <p:spPr>
          <a:xfrm>
            <a:off x="4769389" y="94180"/>
            <a:ext cx="1990640" cy="1778163"/>
          </a:xfrm>
          <a:prstGeom prst="rect">
            <a:avLst/>
          </a:prstGeom>
          <a:blipFill>
            <a:blip r:embed="rId3">
              <a:duotone>
                <a:schemeClr val="accent3">
                  <a:hueOff val="0"/>
                  <a:satOff val="0"/>
                  <a:lumOff val="0"/>
                  <a:alphaOff val="0"/>
                  <a:shade val="20000"/>
                  <a:satMod val="200000"/>
                </a:schemeClr>
                <a:schemeClr val="accent3">
                  <a:hueOff val="0"/>
                  <a:satOff val="0"/>
                  <a:lumOff val="0"/>
                  <a:alphaOff val="0"/>
                  <a:tint val="12000"/>
                  <a:satMod val="190000"/>
                </a:schemeClr>
              </a:duotone>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Tree>
    <p:extLst>
      <p:ext uri="{BB962C8B-B14F-4D97-AF65-F5344CB8AC3E}">
        <p14:creationId xmlns:p14="http://schemas.microsoft.com/office/powerpoint/2010/main" val="3590963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6A8F75-11B8-43B3-93F1-4EEC602288C9}"/>
              </a:ext>
            </a:extLst>
          </p:cNvPr>
          <p:cNvSpPr txBox="1"/>
          <p:nvPr/>
        </p:nvSpPr>
        <p:spPr>
          <a:xfrm>
            <a:off x="543427" y="1700813"/>
            <a:ext cx="4347410" cy="2554545"/>
          </a:xfrm>
          <a:prstGeom prst="rect">
            <a:avLst/>
          </a:prstGeom>
          <a:noFill/>
        </p:spPr>
        <p:txBody>
          <a:bodyPr wrap="square" rtlCol="0">
            <a:spAutoFit/>
          </a:bodyPr>
          <a:lstStyle/>
          <a:p>
            <a:r>
              <a:rPr lang="en-US" sz="4000" b="1">
                <a:solidFill>
                  <a:srgbClr val="4E67B0"/>
                </a:solidFill>
                <a:latin typeface="Clarendon URW Light"/>
              </a:rPr>
              <a:t>Project Budget &amp; Optional Items: </a:t>
            </a:r>
            <a:r>
              <a:rPr lang="en-US" sz="4000" i="1">
                <a:solidFill>
                  <a:srgbClr val="4E67B0"/>
                </a:solidFill>
                <a:latin typeface="Clarendon URW Light"/>
              </a:rPr>
              <a:t>Resume, Photos, Website, etc.</a:t>
            </a:r>
          </a:p>
        </p:txBody>
      </p:sp>
      <p:sp>
        <p:nvSpPr>
          <p:cNvPr id="6" name="TextBox 5">
            <a:extLst>
              <a:ext uri="{FF2B5EF4-FFF2-40B4-BE49-F238E27FC236}">
                <a16:creationId xmlns:a16="http://schemas.microsoft.com/office/drawing/2014/main" id="{8BD54E5E-AD37-4127-B34B-4E019A789C99}"/>
              </a:ext>
            </a:extLst>
          </p:cNvPr>
          <p:cNvSpPr txBox="1"/>
          <p:nvPr/>
        </p:nvSpPr>
        <p:spPr>
          <a:xfrm>
            <a:off x="6635001" y="1370977"/>
            <a:ext cx="5396577" cy="1569660"/>
          </a:xfrm>
          <a:prstGeom prst="rect">
            <a:avLst/>
          </a:prstGeom>
          <a:noFill/>
        </p:spPr>
        <p:txBody>
          <a:bodyPr wrap="square" rtlCol="0">
            <a:spAutoFit/>
          </a:bodyPr>
          <a:lstStyle/>
          <a:p>
            <a:pPr marL="342900" indent="-342900">
              <a:buFont typeface="Wingdings" panose="05000000000000000000" pitchFamily="2" charset="2"/>
              <a:buChar char="q"/>
            </a:pPr>
            <a:r>
              <a:rPr lang="en-US" sz="2400">
                <a:solidFill>
                  <a:schemeClr val="bg1"/>
                </a:solidFill>
                <a:latin typeface="Clarendon URW Light"/>
              </a:rPr>
              <a:t>Upload attachments in online application</a:t>
            </a:r>
          </a:p>
          <a:p>
            <a:pPr marL="342900" indent="-342900">
              <a:buFont typeface="Wingdings" panose="05000000000000000000" pitchFamily="2" charset="2"/>
              <a:buChar char="q"/>
            </a:pPr>
            <a:r>
              <a:rPr lang="en-US" sz="2400">
                <a:solidFill>
                  <a:schemeClr val="bg1"/>
                </a:solidFill>
                <a:latin typeface="Clarendon URW Light"/>
              </a:rPr>
              <a:t>Project Budget is required. All expenses should add up to $2,500</a:t>
            </a:r>
          </a:p>
        </p:txBody>
      </p:sp>
      <p:pic>
        <p:nvPicPr>
          <p:cNvPr id="7" name="Picture 6">
            <a:extLst>
              <a:ext uri="{FF2B5EF4-FFF2-40B4-BE49-F238E27FC236}">
                <a16:creationId xmlns:a16="http://schemas.microsoft.com/office/drawing/2014/main" id="{4B2086DF-39A1-4A0D-8FE4-FB1361436AD0}"/>
              </a:ext>
            </a:extLst>
          </p:cNvPr>
          <p:cNvPicPr>
            <a:picLocks noChangeAspect="1"/>
          </p:cNvPicPr>
          <p:nvPr/>
        </p:nvPicPr>
        <p:blipFill rotWithShape="1">
          <a:blip r:embed="rId3"/>
          <a:srcRect r="208"/>
          <a:stretch/>
        </p:blipFill>
        <p:spPr>
          <a:xfrm>
            <a:off x="6096000" y="2913241"/>
            <a:ext cx="5808133" cy="1256323"/>
          </a:xfrm>
          <a:prstGeom prst="rect">
            <a:avLst/>
          </a:prstGeom>
        </p:spPr>
      </p:pic>
      <p:sp>
        <p:nvSpPr>
          <p:cNvPr id="8" name="Rectangle 7" descr="Handshake">
            <a:extLst>
              <a:ext uri="{FF2B5EF4-FFF2-40B4-BE49-F238E27FC236}">
                <a16:creationId xmlns:a16="http://schemas.microsoft.com/office/drawing/2014/main" id="{FAB5298F-2E54-40BD-9869-DC89821AF303}"/>
              </a:ext>
            </a:extLst>
          </p:cNvPr>
          <p:cNvSpPr/>
          <p:nvPr/>
        </p:nvSpPr>
        <p:spPr>
          <a:xfrm>
            <a:off x="4623004" y="248530"/>
            <a:ext cx="2093481" cy="1893579"/>
          </a:xfrm>
          <a:prstGeom prst="rect">
            <a:avLst/>
          </a:prstGeom>
          <a:blipFill>
            <a:blip r:embed="rId4">
              <a:duotone>
                <a:schemeClr val="accent4">
                  <a:hueOff val="0"/>
                  <a:satOff val="0"/>
                  <a:lumOff val="0"/>
                  <a:alphaOff val="0"/>
                  <a:shade val="20000"/>
                  <a:satMod val="200000"/>
                </a:schemeClr>
                <a:schemeClr val="accent4">
                  <a:hueOff val="0"/>
                  <a:satOff val="0"/>
                  <a:lumOff val="0"/>
                  <a:alphaOff val="0"/>
                  <a:tint val="12000"/>
                  <a:satMod val="190000"/>
                </a:schemeClr>
              </a:duotone>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Tree>
    <p:extLst>
      <p:ext uri="{BB962C8B-B14F-4D97-AF65-F5344CB8AC3E}">
        <p14:creationId xmlns:p14="http://schemas.microsoft.com/office/powerpoint/2010/main" val="892044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320150"/>
        </a:solidFill>
        <a:effectLst/>
      </p:bgPr>
    </p:bg>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67A84A23-B63E-4027-AC79-91905BE3D4B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4375"/>
          <a:stretch/>
        </p:blipFill>
        <p:spPr>
          <a:xfrm>
            <a:off x="3700348" y="-1"/>
            <a:ext cx="8491652" cy="6875861"/>
          </a:xfrm>
          <a:prstGeom prst="rect">
            <a:avLst/>
          </a:prstGeom>
        </p:spPr>
      </p:pic>
      <p:sp>
        <p:nvSpPr>
          <p:cNvPr id="6" name="TextBox 5">
            <a:extLst>
              <a:ext uri="{FF2B5EF4-FFF2-40B4-BE49-F238E27FC236}">
                <a16:creationId xmlns:a16="http://schemas.microsoft.com/office/drawing/2014/main" id="{DAF5EBC9-F64D-4289-8CFD-5A8D99288FD1}"/>
              </a:ext>
            </a:extLst>
          </p:cNvPr>
          <p:cNvSpPr txBox="1"/>
          <p:nvPr/>
        </p:nvSpPr>
        <p:spPr>
          <a:xfrm>
            <a:off x="84894" y="1333972"/>
            <a:ext cx="3862138" cy="1446550"/>
          </a:xfrm>
          <a:prstGeom prst="rect">
            <a:avLst/>
          </a:prstGeom>
          <a:noFill/>
        </p:spPr>
        <p:txBody>
          <a:bodyPr wrap="square" rtlCol="0">
            <a:spAutoFit/>
          </a:bodyPr>
          <a:lstStyle/>
          <a:p>
            <a:r>
              <a:rPr lang="en-US" sz="4400" b="1">
                <a:solidFill>
                  <a:srgbClr val="C1CD23"/>
                </a:solidFill>
                <a:latin typeface="Clarendon URW Light"/>
              </a:rPr>
              <a:t>Web Portal Registration</a:t>
            </a:r>
          </a:p>
        </p:txBody>
      </p:sp>
      <p:sp>
        <p:nvSpPr>
          <p:cNvPr id="7" name="Oval 6">
            <a:extLst>
              <a:ext uri="{FF2B5EF4-FFF2-40B4-BE49-F238E27FC236}">
                <a16:creationId xmlns:a16="http://schemas.microsoft.com/office/drawing/2014/main" id="{9AC932A3-61AE-4313-B1D5-ACE0FFA77F5C}"/>
              </a:ext>
            </a:extLst>
          </p:cNvPr>
          <p:cNvSpPr/>
          <p:nvPr/>
        </p:nvSpPr>
        <p:spPr>
          <a:xfrm>
            <a:off x="6491818" y="3208868"/>
            <a:ext cx="1828020" cy="2983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C60B3F-8A3A-4F6C-9758-ED69A77E0EFA}"/>
              </a:ext>
            </a:extLst>
          </p:cNvPr>
          <p:cNvSpPr/>
          <p:nvPr/>
        </p:nvSpPr>
        <p:spPr>
          <a:xfrm>
            <a:off x="7202184" y="5902863"/>
            <a:ext cx="2817619" cy="9551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E77B40-B5AD-4078-93D8-53200C9B8E05}"/>
              </a:ext>
            </a:extLst>
          </p:cNvPr>
          <p:cNvSpPr txBox="1"/>
          <p:nvPr/>
        </p:nvSpPr>
        <p:spPr>
          <a:xfrm>
            <a:off x="158750" y="2787764"/>
            <a:ext cx="4937333" cy="3539430"/>
          </a:xfrm>
          <a:prstGeom prst="rect">
            <a:avLst/>
          </a:prstGeom>
          <a:noFill/>
        </p:spPr>
        <p:txBody>
          <a:bodyPr wrap="square" rtlCol="0">
            <a:spAutoFit/>
          </a:bodyPr>
          <a:lstStyle/>
          <a:p>
            <a:pPr marL="285750" indent="-285750">
              <a:buFont typeface="Wingdings" panose="05000000000000000000" pitchFamily="2" charset="2"/>
              <a:buChar char="ü"/>
            </a:pPr>
            <a:r>
              <a:rPr lang="en-US" sz="2800">
                <a:solidFill>
                  <a:schemeClr val="bg1"/>
                </a:solidFill>
                <a:latin typeface="Clarendon URW Light"/>
              </a:rPr>
              <a:t>First time users</a:t>
            </a:r>
          </a:p>
          <a:p>
            <a:pPr marL="285750" indent="-285750">
              <a:buFont typeface="Wingdings" panose="05000000000000000000" pitchFamily="2" charset="2"/>
              <a:buChar char="ü"/>
            </a:pPr>
            <a:r>
              <a:rPr lang="en-US" sz="2800">
                <a:solidFill>
                  <a:schemeClr val="bg1"/>
                </a:solidFill>
                <a:latin typeface="Clarendon URW Light"/>
              </a:rPr>
              <a:t>Use Google Chrome</a:t>
            </a:r>
            <a:br>
              <a:rPr lang="en-US" sz="2800">
                <a:solidFill>
                  <a:schemeClr val="bg1"/>
                </a:solidFill>
                <a:latin typeface="Clarendon URW Light"/>
              </a:rPr>
            </a:br>
            <a:r>
              <a:rPr lang="en-US" sz="2800">
                <a:solidFill>
                  <a:schemeClr val="bg1"/>
                </a:solidFill>
                <a:latin typeface="Clarendon URW Light"/>
              </a:rPr>
              <a:t>or Firefox as browser</a:t>
            </a:r>
          </a:p>
          <a:p>
            <a:pPr marL="285750" indent="-285750">
              <a:buFont typeface="Wingdings" panose="05000000000000000000" pitchFamily="2" charset="2"/>
              <a:buChar char="ü"/>
            </a:pPr>
            <a:r>
              <a:rPr lang="en-US" sz="2800">
                <a:solidFill>
                  <a:schemeClr val="bg1"/>
                </a:solidFill>
                <a:latin typeface="Clarendon URW Light"/>
              </a:rPr>
              <a:t>Select </a:t>
            </a:r>
            <a:br>
              <a:rPr lang="en-US" sz="2800">
                <a:solidFill>
                  <a:schemeClr val="bg1"/>
                </a:solidFill>
                <a:latin typeface="Clarendon URW Light"/>
              </a:rPr>
            </a:br>
            <a:r>
              <a:rPr lang="en-US" sz="2800">
                <a:solidFill>
                  <a:schemeClr val="bg1"/>
                </a:solidFill>
                <a:latin typeface="Clarendon URW Light"/>
              </a:rPr>
              <a:t>Individual applicant</a:t>
            </a:r>
          </a:p>
          <a:p>
            <a:pPr marL="285750" indent="-285750">
              <a:buFont typeface="Wingdings" panose="05000000000000000000" pitchFamily="2" charset="2"/>
              <a:buChar char="ü"/>
            </a:pPr>
            <a:r>
              <a:rPr lang="en-US" sz="2800">
                <a:solidFill>
                  <a:schemeClr val="bg1"/>
                </a:solidFill>
                <a:latin typeface="Clarendon URW Light"/>
              </a:rPr>
              <a:t>Accept terms &amp; </a:t>
            </a:r>
            <a:br>
              <a:rPr lang="en-US" sz="2800">
                <a:solidFill>
                  <a:schemeClr val="bg1"/>
                </a:solidFill>
                <a:latin typeface="Clarendon URW Light"/>
              </a:rPr>
            </a:br>
            <a:r>
              <a:rPr lang="en-US" sz="2800">
                <a:solidFill>
                  <a:schemeClr val="bg1"/>
                </a:solidFill>
                <a:latin typeface="Clarendon URW Light"/>
              </a:rPr>
              <a:t>conditions</a:t>
            </a:r>
          </a:p>
          <a:p>
            <a:pPr marL="285750" indent="-285750">
              <a:buFont typeface="Wingdings" panose="05000000000000000000" pitchFamily="2" charset="2"/>
              <a:buChar char="ü"/>
            </a:pPr>
            <a:endParaRPr lang="en-US" sz="2800">
              <a:solidFill>
                <a:schemeClr val="bg1"/>
              </a:solidFill>
              <a:latin typeface="Clarendon URW Light"/>
            </a:endParaRPr>
          </a:p>
        </p:txBody>
      </p:sp>
      <p:sp>
        <p:nvSpPr>
          <p:cNvPr id="12" name="TextBox 11">
            <a:extLst>
              <a:ext uri="{FF2B5EF4-FFF2-40B4-BE49-F238E27FC236}">
                <a16:creationId xmlns:a16="http://schemas.microsoft.com/office/drawing/2014/main" id="{2CED116C-21E8-4EC8-9914-72AFE69F84B7}"/>
              </a:ext>
            </a:extLst>
          </p:cNvPr>
          <p:cNvSpPr txBox="1"/>
          <p:nvPr/>
        </p:nvSpPr>
        <p:spPr>
          <a:xfrm>
            <a:off x="7029450" y="339209"/>
            <a:ext cx="6172200" cy="369332"/>
          </a:xfrm>
          <a:prstGeom prst="rect">
            <a:avLst/>
          </a:prstGeom>
          <a:noFill/>
        </p:spPr>
        <p:txBody>
          <a:bodyPr wrap="square">
            <a:spAutoFit/>
          </a:bodyPr>
          <a:lstStyle/>
          <a:p>
            <a:r>
              <a:rPr lang="en-US" sz="180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https://wfmn.spectrumportal.net/Accounts/Register</a:t>
            </a:r>
            <a:endParaRPr lang="en-US" sz="1800">
              <a:solidFill>
                <a:schemeClr val="bg1"/>
              </a:solidFill>
              <a:highlight>
                <a:srgbClr val="FFFF00"/>
              </a:highlight>
              <a:latin typeface="Clarendon URW Light"/>
            </a:endParaRPr>
          </a:p>
        </p:txBody>
      </p:sp>
    </p:spTree>
    <p:extLst>
      <p:ext uri="{BB962C8B-B14F-4D97-AF65-F5344CB8AC3E}">
        <p14:creationId xmlns:p14="http://schemas.microsoft.com/office/powerpoint/2010/main" val="2779955142"/>
      </p:ext>
    </p:extLst>
  </p:cSld>
  <p:clrMapOvr>
    <a:masterClrMapping/>
  </p:clrMapOvr>
  <p:transition spd="slow"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491B17-ECAC-49EF-B3EC-B78428D512B3}"/>
              </a:ext>
            </a:extLst>
          </p:cNvPr>
          <p:cNvSpPr/>
          <p:nvPr/>
        </p:nvSpPr>
        <p:spPr>
          <a:xfrm>
            <a:off x="0" y="721074"/>
            <a:ext cx="12192000" cy="49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TextBox 2">
            <a:extLst>
              <a:ext uri="{FF2B5EF4-FFF2-40B4-BE49-F238E27FC236}">
                <a16:creationId xmlns:a16="http://schemas.microsoft.com/office/drawing/2014/main" id="{9E6F53B1-A401-414D-B427-0DDB173C842F}"/>
              </a:ext>
            </a:extLst>
          </p:cNvPr>
          <p:cNvSpPr txBox="1"/>
          <p:nvPr/>
        </p:nvSpPr>
        <p:spPr>
          <a:xfrm>
            <a:off x="1066800" y="870634"/>
            <a:ext cx="10058400" cy="707886"/>
          </a:xfrm>
          <a:prstGeom prst="rect">
            <a:avLst/>
          </a:prstGeom>
          <a:noFill/>
        </p:spPr>
        <p:txBody>
          <a:bodyPr wrap="square" rtlCol="0">
            <a:spAutoFit/>
          </a:bodyPr>
          <a:lstStyle/>
          <a:p>
            <a:pPr algn="ctr"/>
            <a:r>
              <a:rPr lang="en-US" sz="4000" b="1">
                <a:solidFill>
                  <a:srgbClr val="A15190"/>
                </a:solidFill>
                <a:latin typeface="Clarendon URW Light"/>
              </a:rPr>
              <a:t>Selection Criteria, Process, and Program Cycle</a:t>
            </a:r>
          </a:p>
        </p:txBody>
      </p:sp>
      <p:graphicFrame>
        <p:nvGraphicFramePr>
          <p:cNvPr id="6" name="Table 5">
            <a:extLst>
              <a:ext uri="{FF2B5EF4-FFF2-40B4-BE49-F238E27FC236}">
                <a16:creationId xmlns:a16="http://schemas.microsoft.com/office/drawing/2014/main" id="{F443F758-4DB1-4E91-94FE-B38445D007E6}"/>
              </a:ext>
            </a:extLst>
          </p:cNvPr>
          <p:cNvGraphicFramePr>
            <a:graphicFrameLocks noGrp="1"/>
          </p:cNvGraphicFramePr>
          <p:nvPr>
            <p:extLst>
              <p:ext uri="{D42A27DB-BD31-4B8C-83A1-F6EECF244321}">
                <p14:modId xmlns:p14="http://schemas.microsoft.com/office/powerpoint/2010/main" val="1997102213"/>
              </p:ext>
            </p:extLst>
          </p:nvPr>
        </p:nvGraphicFramePr>
        <p:xfrm>
          <a:off x="2323041" y="1728080"/>
          <a:ext cx="7545918" cy="3513479"/>
        </p:xfrm>
        <a:graphic>
          <a:graphicData uri="http://schemas.openxmlformats.org/drawingml/2006/table">
            <a:tbl>
              <a:tblPr firstRow="1" firstCol="1" bandRow="1">
                <a:tableStyleId>{46F890A9-2807-4EBB-B81D-B2AA78EC7F39}</a:tableStyleId>
              </a:tblPr>
              <a:tblGrid>
                <a:gridCol w="4014232">
                  <a:extLst>
                    <a:ext uri="{9D8B030D-6E8A-4147-A177-3AD203B41FA5}">
                      <a16:colId xmlns:a16="http://schemas.microsoft.com/office/drawing/2014/main" val="3233072169"/>
                    </a:ext>
                  </a:extLst>
                </a:gridCol>
                <a:gridCol w="3531686">
                  <a:extLst>
                    <a:ext uri="{9D8B030D-6E8A-4147-A177-3AD203B41FA5}">
                      <a16:colId xmlns:a16="http://schemas.microsoft.com/office/drawing/2014/main" val="1311444235"/>
                    </a:ext>
                  </a:extLst>
                </a:gridCol>
              </a:tblGrid>
              <a:tr h="561509">
                <a:tc>
                  <a:txBody>
                    <a:bodyPr/>
                    <a:lstStyle/>
                    <a:p>
                      <a:pPr marL="0" marR="0" algn="ctr">
                        <a:spcBef>
                          <a:spcPts val="0"/>
                        </a:spcBef>
                        <a:spcAft>
                          <a:spcPts val="0"/>
                        </a:spcAft>
                      </a:pPr>
                      <a:r>
                        <a:rPr lang="en-US" sz="1800">
                          <a:effectLst/>
                        </a:rPr>
                        <a:t>Activity</a:t>
                      </a:r>
                      <a:endParaRPr lang="en-US" sz="1800">
                        <a:effectLst/>
                        <a:latin typeface="+mn-lt"/>
                        <a:ea typeface="Calibri" panose="020F0502020204030204" pitchFamily="34" charset="0"/>
                        <a:cs typeface="Arial" panose="020B0604020202020204" pitchFamily="34" charset="0"/>
                      </a:endParaRPr>
                    </a:p>
                  </a:txBody>
                  <a:tcPr marL="68580" marR="68580" marT="0" marB="0">
                    <a:solidFill>
                      <a:srgbClr val="320150"/>
                    </a:solidFill>
                  </a:tcPr>
                </a:tc>
                <a:tc>
                  <a:txBody>
                    <a:bodyPr/>
                    <a:lstStyle/>
                    <a:p>
                      <a:pPr marL="0" marR="0" algn="ctr">
                        <a:spcBef>
                          <a:spcPts val="0"/>
                        </a:spcBef>
                        <a:spcAft>
                          <a:spcPts val="0"/>
                        </a:spcAft>
                      </a:pPr>
                      <a:r>
                        <a:rPr lang="en-US" sz="1800">
                          <a:effectLst/>
                        </a:rPr>
                        <a:t>Timeline</a:t>
                      </a:r>
                      <a:endParaRPr lang="en-US" sz="1800">
                        <a:effectLst/>
                        <a:latin typeface="+mn-lt"/>
                        <a:ea typeface="Calibri" panose="020F0502020204030204" pitchFamily="34" charset="0"/>
                        <a:cs typeface="Arial" panose="020B0604020202020204" pitchFamily="34" charset="0"/>
                      </a:endParaRPr>
                    </a:p>
                  </a:txBody>
                  <a:tcPr marL="68580" marR="68580" marT="0" marB="0">
                    <a:solidFill>
                      <a:srgbClr val="320150"/>
                    </a:solidFill>
                  </a:tcPr>
                </a:tc>
                <a:extLst>
                  <a:ext uri="{0D108BD9-81ED-4DB2-BD59-A6C34878D82A}">
                    <a16:rowId xmlns:a16="http://schemas.microsoft.com/office/drawing/2014/main" val="2865682276"/>
                  </a:ext>
                </a:extLst>
              </a:tr>
              <a:tr h="484600">
                <a:tc>
                  <a:txBody>
                    <a:bodyPr/>
                    <a:lstStyle/>
                    <a:p>
                      <a:pPr marL="0" marR="0">
                        <a:spcBef>
                          <a:spcPts val="0"/>
                        </a:spcBef>
                        <a:spcAft>
                          <a:spcPts val="0"/>
                        </a:spcAft>
                      </a:pPr>
                      <a:r>
                        <a:rPr lang="en-US" sz="1800">
                          <a:effectLst/>
                        </a:rPr>
                        <a:t>Webinar &amp; Livestream</a:t>
                      </a:r>
                      <a:endParaRPr lang="en-US" sz="18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800">
                          <a:ln>
                            <a:noFill/>
                          </a:ln>
                          <a:effectLst/>
                        </a:rPr>
                        <a:t>November 10, 2021</a:t>
                      </a:r>
                      <a:endParaRPr lang="en-US" sz="1800">
                        <a:ln>
                          <a:noFill/>
                        </a:ln>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06980373"/>
                  </a:ext>
                </a:extLst>
              </a:tr>
              <a:tr h="466121">
                <a:tc>
                  <a:txBody>
                    <a:bodyPr/>
                    <a:lstStyle/>
                    <a:p>
                      <a:pPr marL="0" marR="0">
                        <a:spcBef>
                          <a:spcPts val="0"/>
                        </a:spcBef>
                        <a:spcAft>
                          <a:spcPts val="0"/>
                        </a:spcAft>
                      </a:pPr>
                      <a:r>
                        <a:rPr lang="en-US" sz="1800">
                          <a:effectLst/>
                        </a:rPr>
                        <a:t>Application open</a:t>
                      </a:r>
                      <a:endParaRPr lang="en-US" sz="18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800">
                          <a:ln>
                            <a:noFill/>
                          </a:ln>
                          <a:effectLst/>
                        </a:rPr>
                        <a:t>November 11, 2021</a:t>
                      </a:r>
                      <a:endParaRPr lang="en-US" sz="1800">
                        <a:ln>
                          <a:noFill/>
                        </a:ln>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28419475"/>
                  </a:ext>
                </a:extLst>
              </a:tr>
              <a:tr h="543715">
                <a:tc>
                  <a:txBody>
                    <a:bodyPr/>
                    <a:lstStyle/>
                    <a:p>
                      <a:pPr marL="0" marR="0">
                        <a:spcBef>
                          <a:spcPts val="0"/>
                        </a:spcBef>
                        <a:spcAft>
                          <a:spcPts val="0"/>
                        </a:spcAft>
                      </a:pPr>
                      <a:r>
                        <a:rPr lang="en-US" sz="1800">
                          <a:effectLst/>
                        </a:rPr>
                        <a:t>Application submissions due by 11:59 p.m.</a:t>
                      </a:r>
                      <a:endParaRPr lang="en-US" sz="1800">
                        <a:solidFill>
                          <a:srgbClr val="FF0000"/>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800" b="0">
                          <a:ln>
                            <a:noFill/>
                          </a:ln>
                          <a:solidFill>
                            <a:schemeClr val="tx1"/>
                          </a:solidFill>
                          <a:effectLst/>
                        </a:rPr>
                        <a:t>January 6, 2022</a:t>
                      </a:r>
                      <a:endParaRPr lang="en-US" sz="1800" b="0">
                        <a:ln>
                          <a:noFill/>
                        </a:ln>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56110353"/>
                  </a:ext>
                </a:extLst>
              </a:tr>
              <a:tr h="495344">
                <a:tc>
                  <a:txBody>
                    <a:bodyPr/>
                    <a:lstStyle/>
                    <a:p>
                      <a:pPr marL="0" marR="0">
                        <a:spcBef>
                          <a:spcPts val="0"/>
                        </a:spcBef>
                        <a:spcAft>
                          <a:spcPts val="0"/>
                        </a:spcAft>
                      </a:pPr>
                      <a:r>
                        <a:rPr lang="en-US" sz="1800">
                          <a:effectLst/>
                        </a:rPr>
                        <a:t>Review Committee</a:t>
                      </a:r>
                      <a:endParaRPr lang="en-US" sz="18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800">
                          <a:ln>
                            <a:noFill/>
                          </a:ln>
                          <a:effectLst/>
                        </a:rPr>
                        <a:t>February 2022</a:t>
                      </a:r>
                      <a:endParaRPr lang="en-US" sz="1800">
                        <a:ln>
                          <a:noFill/>
                        </a:ln>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59831495"/>
                  </a:ext>
                </a:extLst>
              </a:tr>
              <a:tr h="475832">
                <a:tc>
                  <a:txBody>
                    <a:bodyPr/>
                    <a:lstStyle/>
                    <a:p>
                      <a:pPr marL="0" marR="0">
                        <a:spcBef>
                          <a:spcPts val="0"/>
                        </a:spcBef>
                        <a:spcAft>
                          <a:spcPts val="0"/>
                        </a:spcAft>
                      </a:pPr>
                      <a:r>
                        <a:rPr lang="en-US" sz="1800">
                          <a:effectLst/>
                        </a:rPr>
                        <a:t>Applicants notified</a:t>
                      </a:r>
                      <a:endParaRPr lang="en-US" sz="1800">
                        <a:solidFill>
                          <a:srgbClr val="FF0000"/>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800" b="0">
                          <a:ln>
                            <a:noFill/>
                          </a:ln>
                          <a:solidFill>
                            <a:schemeClr val="tx1"/>
                          </a:solidFill>
                          <a:effectLst/>
                        </a:rPr>
                        <a:t>March 2022</a:t>
                      </a:r>
                      <a:endParaRPr lang="en-US" sz="1800" b="0">
                        <a:ln>
                          <a:noFill/>
                        </a:ln>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71298227"/>
                  </a:ext>
                </a:extLst>
              </a:tr>
              <a:tr h="481433">
                <a:tc>
                  <a:txBody>
                    <a:bodyPr/>
                    <a:lstStyle/>
                    <a:p>
                      <a:pPr marL="0" marR="0">
                        <a:spcBef>
                          <a:spcPts val="0"/>
                        </a:spcBef>
                        <a:spcAft>
                          <a:spcPts val="0"/>
                        </a:spcAft>
                      </a:pPr>
                      <a:r>
                        <a:rPr lang="en-US" sz="1800">
                          <a:effectLst/>
                        </a:rPr>
                        <a:t>Program Cycle</a:t>
                      </a:r>
                      <a:endParaRPr lang="en-US" sz="1800">
                        <a:solidFill>
                          <a:srgbClr val="FF0000"/>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800" b="0">
                          <a:ln>
                            <a:noFill/>
                          </a:ln>
                          <a:solidFill>
                            <a:schemeClr val="tx1"/>
                          </a:solidFill>
                          <a:effectLst/>
                          <a:latin typeface="+mn-lt"/>
                          <a:ea typeface="Calibri" panose="020F0502020204030204" pitchFamily="34" charset="0"/>
                          <a:cs typeface="Arial" panose="020B0604020202020204" pitchFamily="34" charset="0"/>
                        </a:rPr>
                        <a:t>March 2022 – February 2023</a:t>
                      </a:r>
                    </a:p>
                  </a:txBody>
                  <a:tcPr marL="68580" marR="68580" marT="0" marB="0"/>
                </a:tc>
                <a:extLst>
                  <a:ext uri="{0D108BD9-81ED-4DB2-BD59-A6C34878D82A}">
                    <a16:rowId xmlns:a16="http://schemas.microsoft.com/office/drawing/2014/main" val="2327633391"/>
                  </a:ext>
                </a:extLst>
              </a:tr>
            </a:tbl>
          </a:graphicData>
        </a:graphic>
      </p:graphicFrame>
    </p:spTree>
    <p:extLst>
      <p:ext uri="{BB962C8B-B14F-4D97-AF65-F5344CB8AC3E}">
        <p14:creationId xmlns:p14="http://schemas.microsoft.com/office/powerpoint/2010/main" val="3141273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491B17-ECAC-49EF-B3EC-B78428D512B3}"/>
              </a:ext>
            </a:extLst>
          </p:cNvPr>
          <p:cNvSpPr/>
          <p:nvPr/>
        </p:nvSpPr>
        <p:spPr>
          <a:xfrm>
            <a:off x="0" y="710797"/>
            <a:ext cx="12192000" cy="49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457200" rtl="0" eaLnBrk="1" fontAlgn="auto" latinLnBrk="0" hangingPunct="1">
              <a:lnSpc>
                <a:spcPct val="100000"/>
              </a:lnSpc>
              <a:spcBef>
                <a:spcPts val="0"/>
              </a:spcBef>
              <a:spcAft>
                <a:spcPts val="0"/>
              </a:spcAft>
              <a:buClrTx/>
              <a:buSzTx/>
              <a:tabLst/>
              <a:defRPr/>
            </a:pP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E6F53B1-A401-414D-B427-0DDB173C842F}"/>
              </a:ext>
            </a:extLst>
          </p:cNvPr>
          <p:cNvSpPr txBox="1"/>
          <p:nvPr/>
        </p:nvSpPr>
        <p:spPr>
          <a:xfrm>
            <a:off x="1066800" y="870634"/>
            <a:ext cx="10058400" cy="707886"/>
          </a:xfrm>
          <a:prstGeom prst="rect">
            <a:avLst/>
          </a:prstGeom>
          <a:noFill/>
        </p:spPr>
        <p:txBody>
          <a:bodyPr wrap="square" rtlCol="0">
            <a:spAutoFit/>
          </a:bodyPr>
          <a:lstStyle/>
          <a:p>
            <a:pPr algn="ctr"/>
            <a:r>
              <a:rPr lang="en-US" sz="4000" b="1">
                <a:solidFill>
                  <a:srgbClr val="4E67B0"/>
                </a:solidFill>
                <a:latin typeface="Clarendon URW Light"/>
              </a:rPr>
              <a:t>Closing, Questions, and Next Steps</a:t>
            </a:r>
          </a:p>
        </p:txBody>
      </p:sp>
      <p:sp>
        <p:nvSpPr>
          <p:cNvPr id="5" name="TextBox 4">
            <a:extLst>
              <a:ext uri="{FF2B5EF4-FFF2-40B4-BE49-F238E27FC236}">
                <a16:creationId xmlns:a16="http://schemas.microsoft.com/office/drawing/2014/main" id="{4877E6CB-C47A-4B09-B9A1-C3943BCE60FD}"/>
              </a:ext>
            </a:extLst>
          </p:cNvPr>
          <p:cNvSpPr txBox="1"/>
          <p:nvPr/>
        </p:nvSpPr>
        <p:spPr>
          <a:xfrm>
            <a:off x="1270571" y="1513226"/>
            <a:ext cx="10058400" cy="646331"/>
          </a:xfrm>
          <a:prstGeom prst="rect">
            <a:avLst/>
          </a:prstGeom>
          <a:noFill/>
        </p:spPr>
        <p:txBody>
          <a:bodyPr wrap="square" rtlCol="0">
            <a:spAutoFit/>
          </a:bodyPr>
          <a:lstStyle/>
          <a:p>
            <a:pPr algn="ctr"/>
            <a:r>
              <a:rPr lang="en-US" sz="3600" b="1">
                <a:solidFill>
                  <a:srgbClr val="A54290"/>
                </a:solidFill>
                <a:latin typeface="Clarendon URW Light"/>
              </a:rPr>
              <a:t>APPLY to be a WFMN Innovator!</a:t>
            </a:r>
          </a:p>
        </p:txBody>
      </p:sp>
      <p:sp>
        <p:nvSpPr>
          <p:cNvPr id="2" name="TextBox 1">
            <a:extLst>
              <a:ext uri="{FF2B5EF4-FFF2-40B4-BE49-F238E27FC236}">
                <a16:creationId xmlns:a16="http://schemas.microsoft.com/office/drawing/2014/main" id="{AFD5D1A6-F748-430F-B311-1C589038E8C4}"/>
              </a:ext>
            </a:extLst>
          </p:cNvPr>
          <p:cNvSpPr txBox="1"/>
          <p:nvPr/>
        </p:nvSpPr>
        <p:spPr>
          <a:xfrm>
            <a:off x="5640512" y="2974368"/>
            <a:ext cx="914400" cy="914400"/>
          </a:xfrm>
          <a:prstGeom prst="rect">
            <a:avLst/>
          </a:prstGeom>
          <a:noFill/>
        </p:spPr>
        <p:txBody>
          <a:bodyPr wrap="square" rtlCol="0">
            <a:spAutoFit/>
          </a:bodyPr>
          <a:lstStyle/>
          <a:p>
            <a:endParaRPr lang="en-US"/>
          </a:p>
        </p:txBody>
      </p:sp>
      <p:sp>
        <p:nvSpPr>
          <p:cNvPr id="9" name="TextBox 8">
            <a:extLst>
              <a:ext uri="{FF2B5EF4-FFF2-40B4-BE49-F238E27FC236}">
                <a16:creationId xmlns:a16="http://schemas.microsoft.com/office/drawing/2014/main" id="{77D7A77B-61DB-471E-863C-DFB53E778C68}"/>
              </a:ext>
            </a:extLst>
          </p:cNvPr>
          <p:cNvSpPr txBox="1"/>
          <p:nvPr/>
        </p:nvSpPr>
        <p:spPr>
          <a:xfrm>
            <a:off x="350751" y="2221112"/>
            <a:ext cx="11667078" cy="347787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Application will go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live tomorrow, November 11</a:t>
            </a:r>
            <a:r>
              <a:rPr kumimoji="0" lang="en-US" sz="2000" b="1"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2021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on WFMN web portal </a:t>
            </a: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Application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deadline is Thursday, January 6</a:t>
            </a:r>
            <a:r>
              <a:rPr kumimoji="0" lang="en-US" sz="2000" b="1"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2022 at 11:59 p.m.</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Next Steps: </a:t>
            </a:r>
            <a:r>
              <a:rPr kumimoji="0" lang="en-US" sz="2000" i="0" u="none" strike="noStrike" kern="1200" cap="none" spc="0" normalizeH="0" baseline="0" noProof="0">
                <a:ln>
                  <a:noFill/>
                </a:ln>
                <a:solidFill>
                  <a:prstClr val="black"/>
                </a:solidFill>
                <a:effectLst/>
                <a:uLnTx/>
                <a:uFillTx/>
                <a:latin typeface="Calibri" panose="020F0502020204030204"/>
                <a:ea typeface="+mn-ea"/>
                <a:cs typeface="+mn-cs"/>
              </a:rPr>
              <a:t>Review the </a:t>
            </a:r>
            <a:r>
              <a:rPr lang="en-US" sz="2000">
                <a:solidFill>
                  <a:prstClr val="black"/>
                </a:solidFill>
                <a:latin typeface="Calibri" panose="020F0502020204030204"/>
              </a:rPr>
              <a:t>Preview Worksheet to prepare answers, then Create an Account</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For program and content-related questions, please contact:</a:t>
            </a:r>
          </a:p>
          <a:p>
            <a:pPr lvl="1" defTabSz="457200">
              <a:defRPr/>
            </a:pPr>
            <a:r>
              <a:rPr kumimoji="0" lang="en-US" sz="2000" b="0" i="0" u="none" strike="noStrike" kern="1200" cap="none" spc="0" normalizeH="0" baseline="0" noProof="0">
                <a:ln>
                  <a:noFill/>
                </a:ln>
                <a:effectLst/>
                <a:uLnTx/>
                <a:uFillTx/>
                <a:latin typeface="Calibri" panose="020F0502020204030204"/>
                <a:ea typeface="+mn-ea"/>
                <a:cs typeface="+mn-cs"/>
              </a:rPr>
              <a:t>Erika Idrovo-Cuesta (she/hers), Program Manager</a:t>
            </a:r>
          </a:p>
          <a:p>
            <a:pPr lvl="1" defTabSz="457200">
              <a:defRPr/>
            </a:pPr>
            <a:r>
              <a:rPr kumimoji="0" lang="en-US" sz="2000" b="0" i="0" u="none" strike="noStrike" kern="1200" cap="none" spc="0" normalizeH="0" baseline="0" noProof="0">
                <a:ln>
                  <a:noFill/>
                </a:ln>
                <a:effectLst/>
                <a:uLnTx/>
                <a:uFillTx/>
                <a:latin typeface="Calibri" panose="020F0502020204030204"/>
                <a:ea typeface="+mn-ea"/>
                <a:cs typeface="+mn-cs"/>
              </a:rPr>
              <a:t>erika@wfmn.org </a:t>
            </a:r>
          </a:p>
          <a:p>
            <a:pPr lvl="1" defTabSz="457200">
              <a:defRPr/>
            </a:pPr>
            <a:r>
              <a:rPr kumimoji="0" lang="en-US" sz="2000" b="0" i="0" u="none" strike="noStrike" kern="1200" cap="none" spc="0" normalizeH="0" baseline="0" noProof="0">
                <a:ln>
                  <a:noFill/>
                </a:ln>
                <a:effectLst/>
                <a:uLnTx/>
                <a:uFillTx/>
                <a:latin typeface="Calibri" panose="020F0502020204030204"/>
                <a:ea typeface="+mn-ea"/>
                <a:cs typeface="+mn-cs"/>
              </a:rPr>
              <a:t>612-236-1814</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For application technical assistance, please contact:</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Jasmine Sánchez, Sr. Program Officer &amp; Grants Manager</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jasmine@wfmn.org </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612-236-1856</a:t>
            </a:r>
          </a:p>
        </p:txBody>
      </p:sp>
      <p:sp>
        <p:nvSpPr>
          <p:cNvPr id="6" name="Chord 5">
            <a:extLst>
              <a:ext uri="{FF2B5EF4-FFF2-40B4-BE49-F238E27FC236}">
                <a16:creationId xmlns:a16="http://schemas.microsoft.com/office/drawing/2014/main" id="{8619BD0F-F1EE-4702-A913-51392AC6F144}"/>
              </a:ext>
            </a:extLst>
          </p:cNvPr>
          <p:cNvSpPr/>
          <p:nvPr/>
        </p:nvSpPr>
        <p:spPr>
          <a:xfrm rot="6891312">
            <a:off x="9404562" y="4160492"/>
            <a:ext cx="2340214" cy="2480800"/>
          </a:xfrm>
          <a:prstGeom prst="chord">
            <a:avLst>
              <a:gd name="adj1" fmla="val 3123547"/>
              <a:gd name="adj2" fmla="val 15489265"/>
            </a:avLst>
          </a:prstGeom>
          <a:solidFill>
            <a:srgbClr val="C1C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7EC7B0-5005-448A-8C8C-ED101032BB6E}"/>
              </a:ext>
            </a:extLst>
          </p:cNvPr>
          <p:cNvSpPr txBox="1"/>
          <p:nvPr/>
        </p:nvSpPr>
        <p:spPr>
          <a:xfrm>
            <a:off x="9433454" y="4580534"/>
            <a:ext cx="2282430" cy="1015663"/>
          </a:xfrm>
          <a:prstGeom prst="rect">
            <a:avLst/>
          </a:prstGeom>
          <a:noFill/>
        </p:spPr>
        <p:txBody>
          <a:bodyPr wrap="square" rtlCol="0">
            <a:spAutoFit/>
          </a:bodyPr>
          <a:lstStyle/>
          <a:p>
            <a:pPr algn="ctr"/>
            <a:r>
              <a:rPr lang="en-US" sz="2000" b="1">
                <a:latin typeface="Lucida Sans" panose="020B0602030504020204" pitchFamily="34" charset="0"/>
              </a:rPr>
              <a:t>Ask questions in the chatbox or unmute</a:t>
            </a:r>
          </a:p>
        </p:txBody>
      </p:sp>
    </p:spTree>
    <p:extLst>
      <p:ext uri="{BB962C8B-B14F-4D97-AF65-F5344CB8AC3E}">
        <p14:creationId xmlns:p14="http://schemas.microsoft.com/office/powerpoint/2010/main" val="1297329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3BBCE0-912D-9D42-83E6-68583325A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2863528-7D5F-5747-91FF-BDD3DEFD1951}"/>
              </a:ext>
            </a:extLst>
          </p:cNvPr>
          <p:cNvSpPr txBox="1"/>
          <p:nvPr/>
        </p:nvSpPr>
        <p:spPr>
          <a:xfrm rot="156431">
            <a:off x="1152525" y="4017743"/>
            <a:ext cx="9886950" cy="1107996"/>
          </a:xfrm>
          <a:prstGeom prst="rect">
            <a:avLst/>
          </a:prstGeom>
          <a:noFill/>
          <a:ln>
            <a:noFill/>
          </a:ln>
        </p:spPr>
        <p:txBody>
          <a:bodyPr wrap="square" rtlCol="0">
            <a:spAutoFit/>
          </a:bodyPr>
          <a:lstStyle/>
          <a:p>
            <a:pPr algn="ctr"/>
            <a:r>
              <a:rPr lang="en-US" sz="6600" b="1" i="1">
                <a:solidFill>
                  <a:schemeClr val="bg1"/>
                </a:solidFill>
                <a:latin typeface="Clarendon URW Light"/>
              </a:rPr>
              <a:t>Thank you!</a:t>
            </a:r>
          </a:p>
        </p:txBody>
      </p:sp>
      <p:sp>
        <p:nvSpPr>
          <p:cNvPr id="5" name="Oval 4">
            <a:extLst>
              <a:ext uri="{FF2B5EF4-FFF2-40B4-BE49-F238E27FC236}">
                <a16:creationId xmlns:a16="http://schemas.microsoft.com/office/drawing/2014/main" id="{66849774-50E7-47EC-8CF2-C77CB0FADE7D}"/>
              </a:ext>
            </a:extLst>
          </p:cNvPr>
          <p:cNvSpPr/>
          <p:nvPr/>
        </p:nvSpPr>
        <p:spPr bwMode="auto">
          <a:xfrm>
            <a:off x="8862890" y="3793446"/>
            <a:ext cx="2923770" cy="2537719"/>
          </a:xfrm>
          <a:prstGeom prst="ellipse">
            <a:avLst/>
          </a:prstGeom>
          <a:solidFill>
            <a:srgbClr val="C1CD2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tlCol="0" anchor="ctr"/>
          <a:lstStyle/>
          <a:p>
            <a:pPr algn="ctr" eaLnBrk="1" hangingPunct="1"/>
            <a:r>
              <a:rPr lang="en-US" sz="4000" b="1">
                <a:latin typeface="Lucida Sans" panose="020B0602030504020204" pitchFamily="34" charset="0"/>
              </a:rPr>
              <a:t>APPLY </a:t>
            </a:r>
            <a:br>
              <a:rPr lang="en-US" sz="4000" b="1">
                <a:latin typeface="Lucida Sans" panose="020B0602030504020204" pitchFamily="34" charset="0"/>
              </a:rPr>
            </a:br>
            <a:r>
              <a:rPr lang="en-US" sz="4000" b="1">
                <a:latin typeface="Lucida Sans" panose="020B0602030504020204" pitchFamily="34" charset="0"/>
              </a:rPr>
              <a:t>tomorrow!</a:t>
            </a:r>
          </a:p>
          <a:p>
            <a:pPr algn="ctr" eaLnBrk="1" hangingPunct="1"/>
            <a:r>
              <a:rPr lang="en-US" sz="4000" b="1">
                <a:latin typeface="Lucida Sans" panose="020B0602030504020204" pitchFamily="34" charset="0"/>
              </a:rPr>
              <a:t>Nov 11</a:t>
            </a:r>
            <a:r>
              <a:rPr lang="en-US" sz="4000" b="1" baseline="30000">
                <a:latin typeface="Lucida Sans" panose="020B0602030504020204" pitchFamily="34" charset="0"/>
              </a:rPr>
              <a:t>th</a:t>
            </a:r>
            <a:r>
              <a:rPr lang="en-US" sz="4000" b="1">
                <a:latin typeface="Lucida Sans" panose="020B0602030504020204" pitchFamily="34" charset="0"/>
              </a:rPr>
              <a:t> </a:t>
            </a:r>
          </a:p>
        </p:txBody>
      </p:sp>
      <p:pic>
        <p:nvPicPr>
          <p:cNvPr id="8" name="Picture 7" descr="A collage of a person&#10;&#10;Description automatically generated with low confidence">
            <a:extLst>
              <a:ext uri="{FF2B5EF4-FFF2-40B4-BE49-F238E27FC236}">
                <a16:creationId xmlns:a16="http://schemas.microsoft.com/office/drawing/2014/main" id="{126B130D-6417-42DF-A1F2-FDD47DAAADC5}"/>
              </a:ext>
            </a:extLst>
          </p:cNvPr>
          <p:cNvPicPr>
            <a:picLocks noChangeAspect="1"/>
          </p:cNvPicPr>
          <p:nvPr/>
        </p:nvPicPr>
        <p:blipFill rotWithShape="1">
          <a:blip r:embed="rId4">
            <a:extLst>
              <a:ext uri="{28A0092B-C50C-407E-A947-70E740481C1C}">
                <a14:useLocalDpi xmlns:a14="http://schemas.microsoft.com/office/drawing/2010/main" val="0"/>
              </a:ext>
            </a:extLst>
          </a:blip>
          <a:srcRect l="12733" r="1"/>
          <a:stretch/>
        </p:blipFill>
        <p:spPr>
          <a:xfrm>
            <a:off x="5784350" y="-2"/>
            <a:ext cx="6407650" cy="3657600"/>
          </a:xfrm>
          <a:prstGeom prst="rect">
            <a:avLst/>
          </a:prstGeom>
        </p:spPr>
      </p:pic>
      <p:pic>
        <p:nvPicPr>
          <p:cNvPr id="6" name="Picture 5" descr="A collage of a person&#10;&#10;Description automatically generated with medium confidence">
            <a:extLst>
              <a:ext uri="{FF2B5EF4-FFF2-40B4-BE49-F238E27FC236}">
                <a16:creationId xmlns:a16="http://schemas.microsoft.com/office/drawing/2014/main" id="{288197E7-0AF9-4C11-98EF-063C32617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5784351" cy="3657601"/>
          </a:xfrm>
          <a:prstGeom prst="rect">
            <a:avLst/>
          </a:prstGeom>
        </p:spPr>
      </p:pic>
    </p:spTree>
    <p:extLst>
      <p:ext uri="{BB962C8B-B14F-4D97-AF65-F5344CB8AC3E}">
        <p14:creationId xmlns:p14="http://schemas.microsoft.com/office/powerpoint/2010/main" val="543970584"/>
      </p:ext>
    </p:extLst>
  </p:cSld>
  <p:clrMapOvr>
    <a:masterClrMapping/>
  </p:clrMapOvr>
  <p:transition spd="slow"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B14753-BC09-48E9-AFAD-8CF15E272B23}"/>
              </a:ext>
            </a:extLst>
          </p:cNvPr>
          <p:cNvSpPr>
            <a:spLocks noGrp="1"/>
          </p:cNvSpPr>
          <p:nvPr>
            <p:ph type="title"/>
          </p:nvPr>
        </p:nvSpPr>
        <p:spPr>
          <a:xfrm>
            <a:off x="5821679" y="101973"/>
            <a:ext cx="4806950" cy="826342"/>
          </a:xfrm>
        </p:spPr>
        <p:txBody>
          <a:bodyPr/>
          <a:lstStyle/>
          <a:p>
            <a:r>
              <a:rPr lang="en-US" sz="4400" b="1" spc="0">
                <a:solidFill>
                  <a:srgbClr val="C1CD23"/>
                </a:solidFill>
                <a:latin typeface="Clarendon URW Light"/>
              </a:rPr>
              <a:t>Webinar Overview</a:t>
            </a:r>
          </a:p>
        </p:txBody>
      </p:sp>
      <p:pic>
        <p:nvPicPr>
          <p:cNvPr id="8" name="Picture 7">
            <a:extLst>
              <a:ext uri="{FF2B5EF4-FFF2-40B4-BE49-F238E27FC236}">
                <a16:creationId xmlns:a16="http://schemas.microsoft.com/office/drawing/2014/main" id="{3B0251DB-B2FF-43D8-BE12-C403A4F0ABC0}"/>
              </a:ext>
            </a:extLst>
          </p:cNvPr>
          <p:cNvPicPr>
            <a:picLocks noChangeAspect="1"/>
          </p:cNvPicPr>
          <p:nvPr/>
        </p:nvPicPr>
        <p:blipFill>
          <a:blip r:embed="rId3">
            <a:extLst>
              <a:ext uri="{28A0092B-C50C-407E-A947-70E740481C1C}">
                <a14:useLocalDpi xmlns:a14="http://schemas.microsoft.com/office/drawing/2010/main" val="0"/>
              </a:ext>
            </a:extLst>
          </a:blip>
          <a:srcRect l="14670" r="14670"/>
          <a:stretch/>
        </p:blipFill>
        <p:spPr>
          <a:xfrm>
            <a:off x="0" y="-1"/>
            <a:ext cx="5695761" cy="5540375"/>
          </a:xfrm>
          <a:prstGeom prst="rect">
            <a:avLst/>
          </a:prstGeom>
          <a:noFill/>
        </p:spPr>
      </p:pic>
      <p:sp>
        <p:nvSpPr>
          <p:cNvPr id="2" name="TextBox 1">
            <a:extLst>
              <a:ext uri="{FF2B5EF4-FFF2-40B4-BE49-F238E27FC236}">
                <a16:creationId xmlns:a16="http://schemas.microsoft.com/office/drawing/2014/main" id="{EC153757-2395-45D6-ADD6-875AEF436B42}"/>
              </a:ext>
            </a:extLst>
          </p:cNvPr>
          <p:cNvSpPr txBox="1"/>
          <p:nvPr/>
        </p:nvSpPr>
        <p:spPr>
          <a:xfrm>
            <a:off x="5897879" y="928315"/>
            <a:ext cx="6232525" cy="5001369"/>
          </a:xfrm>
          <a:prstGeom prst="rect">
            <a:avLst/>
          </a:prstGeom>
          <a:noFill/>
        </p:spPr>
        <p:txBody>
          <a:bodyPr wrap="square" rtlCol="0">
            <a:spAutoFit/>
          </a:bodyPr>
          <a:lstStyle/>
          <a:p>
            <a:pPr marL="457200" indent="-457200" defTabSz="914400" eaLnBrk="1" hangingPunct="1">
              <a:spcBef>
                <a:spcPct val="0"/>
              </a:spcBef>
              <a:spcAft>
                <a:spcPts val="1200"/>
              </a:spcAft>
              <a:buFont typeface="Aldhabi" panose="01000000000000000000" pitchFamily="2" charset="-78"/>
              <a:buChar char="→"/>
              <a:defRPr/>
            </a:pPr>
            <a:r>
              <a:rPr lang="en-US" altLang="en-US" sz="2900" kern="0">
                <a:solidFill>
                  <a:schemeClr val="bg1"/>
                </a:solidFill>
                <a:latin typeface="Clarendon URW Light"/>
                <a:cs typeface="Arial" panose="020B0604020202020204" pitchFamily="34" charset="0"/>
              </a:rPr>
              <a:t>Offer information about the Women’s Foundation of Minnesota and the Young Women’s Initiative</a:t>
            </a:r>
          </a:p>
          <a:p>
            <a:pPr marL="457200" indent="-457200" defTabSz="914400" eaLnBrk="1" hangingPunct="1">
              <a:spcBef>
                <a:spcPct val="0"/>
              </a:spcBef>
              <a:spcAft>
                <a:spcPts val="1200"/>
              </a:spcAft>
              <a:buFont typeface="Aldhabi" panose="01000000000000000000" pitchFamily="2" charset="-78"/>
              <a:buChar char="→"/>
              <a:defRPr/>
            </a:pPr>
            <a:r>
              <a:rPr lang="en-US" altLang="en-US" sz="2900" kern="0">
                <a:solidFill>
                  <a:schemeClr val="bg1"/>
                </a:solidFill>
                <a:latin typeface="Clarendon URW Light"/>
                <a:cs typeface="Arial" panose="020B0604020202020204" pitchFamily="34" charset="0"/>
              </a:rPr>
              <a:t>Provide an overview of the WFMN Innovator program</a:t>
            </a:r>
            <a:endParaRPr lang="en-US" altLang="en-US" sz="2900" i="1" kern="0">
              <a:solidFill>
                <a:schemeClr val="bg1"/>
              </a:solidFill>
              <a:latin typeface="Clarendon URW Light"/>
              <a:cs typeface="Arial" panose="020B0604020202020204" pitchFamily="34" charset="0"/>
            </a:endParaRPr>
          </a:p>
          <a:p>
            <a:pPr marL="457200" indent="-457200" defTabSz="914400" eaLnBrk="1" hangingPunct="1">
              <a:spcBef>
                <a:spcPct val="0"/>
              </a:spcBef>
              <a:spcAft>
                <a:spcPts val="1200"/>
              </a:spcAft>
              <a:buFont typeface="Aldhabi" panose="01000000000000000000" pitchFamily="2" charset="-78"/>
              <a:buChar char="→"/>
              <a:defRPr/>
            </a:pPr>
            <a:r>
              <a:rPr lang="en-US" altLang="en-US" sz="2900" kern="0">
                <a:solidFill>
                  <a:schemeClr val="bg1"/>
                </a:solidFill>
                <a:latin typeface="Clarendon URW Light"/>
                <a:cs typeface="Arial" panose="020B0604020202020204" pitchFamily="34" charset="0"/>
              </a:rPr>
              <a:t>Review application components, online web portal process, and timeline</a:t>
            </a:r>
          </a:p>
          <a:p>
            <a:pPr marL="457200" indent="-457200" defTabSz="914400" eaLnBrk="1" hangingPunct="1">
              <a:spcBef>
                <a:spcPct val="0"/>
              </a:spcBef>
              <a:spcAft>
                <a:spcPts val="1200"/>
              </a:spcAft>
              <a:buFont typeface="Aldhabi" panose="01000000000000000000" pitchFamily="2" charset="-78"/>
              <a:buChar char="→"/>
              <a:defRPr/>
            </a:pPr>
            <a:r>
              <a:rPr lang="en-US" altLang="en-US" sz="2900" kern="0">
                <a:solidFill>
                  <a:schemeClr val="bg1"/>
                </a:solidFill>
                <a:latin typeface="Clarendon URW Light"/>
                <a:cs typeface="Arial" panose="020B0604020202020204" pitchFamily="34" charset="0"/>
              </a:rPr>
              <a:t>Answer any questions</a:t>
            </a:r>
          </a:p>
          <a:p>
            <a:pPr marL="285750" indent="-285750">
              <a:buFont typeface="Arial" panose="020B0604020202020204" pitchFamily="34" charset="0"/>
              <a:buChar char="•"/>
            </a:pPr>
            <a:endParaRPr lang="en-US">
              <a:latin typeface="Clarendon URW Light"/>
            </a:endParaRPr>
          </a:p>
        </p:txBody>
      </p:sp>
    </p:spTree>
    <p:extLst>
      <p:ext uri="{BB962C8B-B14F-4D97-AF65-F5344CB8AC3E}">
        <p14:creationId xmlns:p14="http://schemas.microsoft.com/office/powerpoint/2010/main" val="1080078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491B17-ECAC-49EF-B3EC-B78428D512B3}"/>
              </a:ext>
            </a:extLst>
          </p:cNvPr>
          <p:cNvSpPr/>
          <p:nvPr/>
        </p:nvSpPr>
        <p:spPr>
          <a:xfrm>
            <a:off x="0" y="684979"/>
            <a:ext cx="12192000" cy="49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A208BC-B93B-482C-8F80-9010CC8823E2}"/>
              </a:ext>
            </a:extLst>
          </p:cNvPr>
          <p:cNvSpPr txBox="1"/>
          <p:nvPr/>
        </p:nvSpPr>
        <p:spPr>
          <a:xfrm>
            <a:off x="1066800" y="870634"/>
            <a:ext cx="10058400" cy="707886"/>
          </a:xfrm>
          <a:prstGeom prst="rect">
            <a:avLst/>
          </a:prstGeom>
          <a:noFill/>
        </p:spPr>
        <p:txBody>
          <a:bodyPr wrap="square" rtlCol="0">
            <a:spAutoFit/>
          </a:bodyPr>
          <a:lstStyle/>
          <a:p>
            <a:pPr algn="ctr"/>
            <a:r>
              <a:rPr lang="en-US" sz="4000" b="1">
                <a:solidFill>
                  <a:srgbClr val="4E67B0"/>
                </a:solidFill>
                <a:latin typeface="Clarendon URW Light"/>
              </a:rPr>
              <a:t>Women’s Foundation of Minnesota</a:t>
            </a:r>
          </a:p>
        </p:txBody>
      </p:sp>
      <p:sp>
        <p:nvSpPr>
          <p:cNvPr id="13" name="Title 1">
            <a:extLst>
              <a:ext uri="{FF2B5EF4-FFF2-40B4-BE49-F238E27FC236}">
                <a16:creationId xmlns:a16="http://schemas.microsoft.com/office/drawing/2014/main" id="{C63218B9-132C-420E-983B-4F2BE46EAA2E}"/>
              </a:ext>
            </a:extLst>
          </p:cNvPr>
          <p:cNvSpPr txBox="1">
            <a:spLocks/>
          </p:cNvSpPr>
          <p:nvPr/>
        </p:nvSpPr>
        <p:spPr>
          <a:xfrm>
            <a:off x="209550" y="1702701"/>
            <a:ext cx="6292850" cy="3821799"/>
          </a:xfrm>
          <a:prstGeom prst="rect">
            <a:avLst/>
          </a:prstGeom>
        </p:spPr>
        <p:txBody>
          <a:bodyPr anchor="ctr" anchorCtr="0">
            <a:no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nSpc>
                <a:spcPct val="100000"/>
              </a:lnSpc>
            </a:pPr>
            <a:r>
              <a:rPr lang="en-US" sz="2000" b="1">
                <a:solidFill>
                  <a:srgbClr val="B44398"/>
                </a:solidFill>
                <a:latin typeface="Clarendon URW Light"/>
                <a:ea typeface="Gotham" charset="0"/>
                <a:cs typeface="Gotham" charset="0"/>
              </a:rPr>
              <a:t>MISSION</a:t>
            </a:r>
            <a:br>
              <a:rPr lang="en-US" sz="2000">
                <a:solidFill>
                  <a:prstClr val="black">
                    <a:lumMod val="50000"/>
                    <a:lumOff val="50000"/>
                  </a:prstClr>
                </a:solidFill>
                <a:latin typeface="Clarendon URW Light"/>
                <a:ea typeface="Gotham-Light" charset="0"/>
                <a:cs typeface="Gotham-Light" charset="0"/>
              </a:rPr>
            </a:br>
            <a:r>
              <a:rPr lang="en-US" sz="2000">
                <a:solidFill>
                  <a:prstClr val="black"/>
                </a:solidFill>
                <a:latin typeface="Clarendon URW Light"/>
                <a:ea typeface="Gotham-Light" charset="0"/>
                <a:cs typeface="Gotham-Light" charset="0"/>
              </a:rPr>
              <a:t>A statewide community foundation investing in innovation to drive gender and racial equity.</a:t>
            </a:r>
            <a:br>
              <a:rPr lang="en-US" sz="2000">
                <a:solidFill>
                  <a:prstClr val="black">
                    <a:lumMod val="50000"/>
                    <a:lumOff val="50000"/>
                  </a:prstClr>
                </a:solidFill>
                <a:latin typeface="Clarendon URW Light"/>
                <a:ea typeface="Gotham-Light" charset="0"/>
                <a:cs typeface="Gotham-Light" charset="0"/>
              </a:rPr>
            </a:br>
            <a:br>
              <a:rPr lang="en-US" sz="2000">
                <a:solidFill>
                  <a:prstClr val="black">
                    <a:lumMod val="50000"/>
                    <a:lumOff val="50000"/>
                  </a:prstClr>
                </a:solidFill>
                <a:latin typeface="Clarendon URW Light"/>
                <a:ea typeface="Gotham-Light" charset="0"/>
                <a:cs typeface="Gotham-Light" charset="0"/>
              </a:rPr>
            </a:br>
            <a:r>
              <a:rPr lang="en-US" sz="2000" b="1">
                <a:solidFill>
                  <a:srgbClr val="B44398"/>
                </a:solidFill>
                <a:latin typeface="Clarendon URW Light"/>
                <a:ea typeface="Gotham" charset="0"/>
                <a:cs typeface="Gotham" charset="0"/>
              </a:rPr>
              <a:t>VISION</a:t>
            </a:r>
            <a:br>
              <a:rPr lang="en-US" sz="2000">
                <a:solidFill>
                  <a:prstClr val="black">
                    <a:lumMod val="50000"/>
                    <a:lumOff val="50000"/>
                  </a:prstClr>
                </a:solidFill>
                <a:latin typeface="Clarendon URW Light"/>
                <a:ea typeface="Gotham-Light" charset="0"/>
                <a:cs typeface="Gotham-Light" charset="0"/>
              </a:rPr>
            </a:br>
            <a:r>
              <a:rPr lang="en-US" sz="2000">
                <a:solidFill>
                  <a:prstClr val="black"/>
                </a:solidFill>
                <a:latin typeface="Clarendon URW Light"/>
                <a:ea typeface="Gotham-Light" charset="0"/>
                <a:cs typeface="Gotham-Light" charset="0"/>
              </a:rPr>
              <a:t>Create a world of equal opportunity where women and girls – </a:t>
            </a:r>
            <a:r>
              <a:rPr lang="en-US" sz="2000" i="1">
                <a:solidFill>
                  <a:prstClr val="black"/>
                </a:solidFill>
                <a:latin typeface="Clarendon URW Light"/>
                <a:ea typeface="Gotham-Light" charset="0"/>
                <a:cs typeface="Gotham-Light" charset="0"/>
              </a:rPr>
              <a:t>and all people </a:t>
            </a:r>
            <a:r>
              <a:rPr lang="en-US" sz="2000">
                <a:solidFill>
                  <a:prstClr val="black"/>
                </a:solidFill>
                <a:latin typeface="Clarendon URW Light"/>
                <a:ea typeface="Gotham-Light" charset="0"/>
                <a:cs typeface="Gotham-Light" charset="0"/>
              </a:rPr>
              <a:t>– hold the power to create safe, prosperous lives.</a:t>
            </a:r>
            <a:br>
              <a:rPr lang="en-US" sz="2000">
                <a:solidFill>
                  <a:prstClr val="black">
                    <a:lumMod val="50000"/>
                    <a:lumOff val="50000"/>
                  </a:prstClr>
                </a:solidFill>
                <a:latin typeface="Clarendon URW Light"/>
                <a:ea typeface="Gotham-Light" charset="0"/>
                <a:cs typeface="Gotham-Light" charset="0"/>
              </a:rPr>
            </a:br>
            <a:br>
              <a:rPr lang="en-US" sz="2000">
                <a:solidFill>
                  <a:prstClr val="black">
                    <a:lumMod val="50000"/>
                    <a:lumOff val="50000"/>
                  </a:prstClr>
                </a:solidFill>
                <a:latin typeface="Clarendon URW Light"/>
                <a:ea typeface="Gotham-Light" charset="0"/>
                <a:cs typeface="Gotham-Light" charset="0"/>
              </a:rPr>
            </a:br>
            <a:r>
              <a:rPr lang="en-US" sz="2000" b="1">
                <a:solidFill>
                  <a:srgbClr val="B44398"/>
                </a:solidFill>
                <a:latin typeface="Clarendon URW Light"/>
                <a:ea typeface="Gotham" charset="0"/>
                <a:cs typeface="Gotham" charset="0"/>
              </a:rPr>
              <a:t>VALUES</a:t>
            </a:r>
            <a:br>
              <a:rPr lang="en-US" sz="2000">
                <a:solidFill>
                  <a:prstClr val="black">
                    <a:lumMod val="50000"/>
                    <a:lumOff val="50000"/>
                  </a:prstClr>
                </a:solidFill>
                <a:latin typeface="Clarendon URW Light"/>
                <a:ea typeface="Gotham-Light" charset="0"/>
                <a:cs typeface="Gotham-Light" charset="0"/>
              </a:rPr>
            </a:br>
            <a:r>
              <a:rPr lang="en-US" sz="2000">
                <a:solidFill>
                  <a:prstClr val="black"/>
                </a:solidFill>
                <a:latin typeface="Clarendon URW Light"/>
                <a:ea typeface="Gotham-Light" charset="0"/>
                <a:cs typeface="Gotham-Light" charset="0"/>
              </a:rPr>
              <a:t>Hope</a:t>
            </a:r>
            <a:br>
              <a:rPr lang="en-US" sz="2000">
                <a:solidFill>
                  <a:prstClr val="black"/>
                </a:solidFill>
                <a:latin typeface="Clarendon URW Light"/>
                <a:ea typeface="Gotham-Light" charset="0"/>
                <a:cs typeface="Gotham-Light" charset="0"/>
              </a:rPr>
            </a:br>
            <a:r>
              <a:rPr lang="en-US" sz="2000">
                <a:solidFill>
                  <a:prstClr val="black"/>
                </a:solidFill>
                <a:latin typeface="Clarendon URW Light"/>
                <a:ea typeface="Gotham-Light" charset="0"/>
                <a:cs typeface="Gotham-Light" charset="0"/>
              </a:rPr>
              <a:t>Generosity</a:t>
            </a:r>
            <a:br>
              <a:rPr lang="en-US" sz="2000">
                <a:solidFill>
                  <a:prstClr val="black"/>
                </a:solidFill>
                <a:latin typeface="Clarendon URW Light"/>
                <a:ea typeface="Gotham-Light" charset="0"/>
                <a:cs typeface="Gotham-Light" charset="0"/>
              </a:rPr>
            </a:br>
            <a:r>
              <a:rPr lang="en-US" sz="2000">
                <a:solidFill>
                  <a:prstClr val="black"/>
                </a:solidFill>
                <a:latin typeface="Clarendon URW Light"/>
                <a:ea typeface="Gotham-Light" charset="0"/>
                <a:cs typeface="Gotham-Light" charset="0"/>
              </a:rPr>
              <a:t>Inclusion</a:t>
            </a:r>
          </a:p>
        </p:txBody>
      </p:sp>
      <p:pic>
        <p:nvPicPr>
          <p:cNvPr id="14" name="Picture 13">
            <a:extLst>
              <a:ext uri="{FF2B5EF4-FFF2-40B4-BE49-F238E27FC236}">
                <a16:creationId xmlns:a16="http://schemas.microsoft.com/office/drawing/2014/main" id="{375A8A98-1FAD-4BA6-BCCC-2FFEE4D729D1}"/>
              </a:ext>
            </a:extLst>
          </p:cNvPr>
          <p:cNvPicPr>
            <a:picLocks noChangeAspect="1"/>
          </p:cNvPicPr>
          <p:nvPr/>
        </p:nvPicPr>
        <p:blipFill>
          <a:blip r:embed="rId3"/>
          <a:stretch>
            <a:fillRect/>
          </a:stretch>
        </p:blipFill>
        <p:spPr>
          <a:xfrm>
            <a:off x="6711950" y="1629573"/>
            <a:ext cx="4495800" cy="3795094"/>
          </a:xfrm>
          <a:prstGeom prst="rect">
            <a:avLst/>
          </a:prstGeom>
          <a:ln>
            <a:noFill/>
          </a:ln>
          <a:effectLst>
            <a:softEdge rad="112500"/>
          </a:effectLst>
        </p:spPr>
      </p:pic>
    </p:spTree>
    <p:extLst>
      <p:ext uri="{BB962C8B-B14F-4D97-AF65-F5344CB8AC3E}">
        <p14:creationId xmlns:p14="http://schemas.microsoft.com/office/powerpoint/2010/main" val="185541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491B17-ECAC-49EF-B3EC-B78428D512B3}"/>
              </a:ext>
            </a:extLst>
          </p:cNvPr>
          <p:cNvSpPr/>
          <p:nvPr/>
        </p:nvSpPr>
        <p:spPr>
          <a:xfrm>
            <a:off x="0" y="684979"/>
            <a:ext cx="12192000" cy="49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A208BC-B93B-482C-8F80-9010CC8823E2}"/>
              </a:ext>
            </a:extLst>
          </p:cNvPr>
          <p:cNvSpPr txBox="1"/>
          <p:nvPr/>
        </p:nvSpPr>
        <p:spPr>
          <a:xfrm>
            <a:off x="1066800" y="870634"/>
            <a:ext cx="10058400" cy="707886"/>
          </a:xfrm>
          <a:prstGeom prst="rect">
            <a:avLst/>
          </a:prstGeom>
          <a:noFill/>
        </p:spPr>
        <p:txBody>
          <a:bodyPr wrap="square" rtlCol="0">
            <a:spAutoFit/>
          </a:bodyPr>
          <a:lstStyle/>
          <a:p>
            <a:pPr algn="ctr"/>
            <a:r>
              <a:rPr lang="en-US" sz="4000" b="1">
                <a:solidFill>
                  <a:srgbClr val="A54290"/>
                </a:solidFill>
                <a:latin typeface="Clarendon URW Light"/>
              </a:rPr>
              <a:t>Young Women’s Initiative of Minnesota</a:t>
            </a:r>
          </a:p>
        </p:txBody>
      </p:sp>
      <p:pic>
        <p:nvPicPr>
          <p:cNvPr id="7" name="Picture 6" descr="Diagram&#10;&#10;Description automatically generated">
            <a:extLst>
              <a:ext uri="{FF2B5EF4-FFF2-40B4-BE49-F238E27FC236}">
                <a16:creationId xmlns:a16="http://schemas.microsoft.com/office/drawing/2014/main" id="{A96E55FD-4953-4ACE-94CC-EE4DA95421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168" y="2197615"/>
            <a:ext cx="6889663" cy="3444832"/>
          </a:xfrm>
          <a:prstGeom prst="rect">
            <a:avLst/>
          </a:prstGeom>
        </p:spPr>
      </p:pic>
      <p:sp>
        <p:nvSpPr>
          <p:cNvPr id="6" name="TextBox 5">
            <a:extLst>
              <a:ext uri="{FF2B5EF4-FFF2-40B4-BE49-F238E27FC236}">
                <a16:creationId xmlns:a16="http://schemas.microsoft.com/office/drawing/2014/main" id="{785FC675-794F-44A4-8A87-0B9DE5EF7450}"/>
              </a:ext>
            </a:extLst>
          </p:cNvPr>
          <p:cNvSpPr txBox="1"/>
          <p:nvPr/>
        </p:nvSpPr>
        <p:spPr>
          <a:xfrm>
            <a:off x="975814" y="1714197"/>
            <a:ext cx="10058400" cy="461665"/>
          </a:xfrm>
          <a:prstGeom prst="rect">
            <a:avLst/>
          </a:prstGeom>
          <a:noFill/>
        </p:spPr>
        <p:txBody>
          <a:bodyPr wrap="square" rtlCol="0">
            <a:spAutoFit/>
          </a:bodyPr>
          <a:lstStyle/>
          <a:p>
            <a:pPr algn="ctr"/>
            <a:r>
              <a:rPr lang="en-US" sz="2400" b="1">
                <a:solidFill>
                  <a:schemeClr val="accent1">
                    <a:lumMod val="75000"/>
                  </a:schemeClr>
                </a:solidFill>
              </a:rPr>
              <a:t>A New Statewide Model to Create Equity</a:t>
            </a:r>
          </a:p>
        </p:txBody>
      </p:sp>
    </p:spTree>
    <p:extLst>
      <p:ext uri="{BB962C8B-B14F-4D97-AF65-F5344CB8AC3E}">
        <p14:creationId xmlns:p14="http://schemas.microsoft.com/office/powerpoint/2010/main" val="3522414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491B17-ECAC-49EF-B3EC-B78428D512B3}"/>
              </a:ext>
            </a:extLst>
          </p:cNvPr>
          <p:cNvSpPr/>
          <p:nvPr/>
        </p:nvSpPr>
        <p:spPr>
          <a:xfrm>
            <a:off x="0" y="684979"/>
            <a:ext cx="12192000" cy="49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7BB4345-C310-4FC5-B5D7-2FF44CE91BC1}"/>
              </a:ext>
            </a:extLst>
          </p:cNvPr>
          <p:cNvPicPr>
            <a:picLocks noChangeAspect="1"/>
          </p:cNvPicPr>
          <p:nvPr/>
        </p:nvPicPr>
        <p:blipFill rotWithShape="1">
          <a:blip r:embed="rId3"/>
          <a:srcRect l="-8107" t="-1" r="-13395" b="4"/>
          <a:stretch/>
        </p:blipFill>
        <p:spPr>
          <a:xfrm>
            <a:off x="6167121" y="770557"/>
            <a:ext cx="4921918" cy="4808064"/>
          </a:xfrm>
          <a:prstGeom prst="rect">
            <a:avLst/>
          </a:prstGeom>
          <a:effectLst/>
        </p:spPr>
      </p:pic>
      <p:sp>
        <p:nvSpPr>
          <p:cNvPr id="5" name="Title 1">
            <a:extLst>
              <a:ext uri="{FF2B5EF4-FFF2-40B4-BE49-F238E27FC236}">
                <a16:creationId xmlns:a16="http://schemas.microsoft.com/office/drawing/2014/main" id="{8A7D9993-EB5F-4C74-82BB-5476ED586E95}"/>
              </a:ext>
            </a:extLst>
          </p:cNvPr>
          <p:cNvSpPr txBox="1">
            <a:spLocks/>
          </p:cNvSpPr>
          <p:nvPr/>
        </p:nvSpPr>
        <p:spPr>
          <a:xfrm>
            <a:off x="1102359" y="1921312"/>
            <a:ext cx="4709161" cy="4012128"/>
          </a:xfrm>
          <a:prstGeom prst="rect">
            <a:avLst/>
          </a:prstGeom>
        </p:spPr>
        <p:txBody>
          <a:bodyPr/>
          <a:lstStyle>
            <a:lvl1pPr algn="l" defTabSz="914400" rtl="0" eaLnBrk="1" latinLnBrk="0" hangingPunct="1">
              <a:spcBef>
                <a:spcPct val="0"/>
              </a:spcBef>
              <a:buNone/>
              <a:defRPr sz="2800" kern="1200" cap="none" spc="-100" baseline="0">
                <a:ln>
                  <a:noFill/>
                </a:ln>
                <a:solidFill>
                  <a:srgbClr val="4E67B0"/>
                </a:solidFill>
                <a:effectLst/>
                <a:latin typeface="+mj-lt"/>
                <a:ea typeface="+mj-ea"/>
                <a:cs typeface="+mj-cs"/>
              </a:defRPr>
            </a:lvl1pPr>
          </a:lstStyle>
          <a:p>
            <a:r>
              <a:rPr lang="en-US" sz="3600" spc="0">
                <a:solidFill>
                  <a:srgbClr val="320150"/>
                </a:solidFill>
              </a:rPr>
              <a:t>20 Recommendations Informed by 800+ Young Women</a:t>
            </a:r>
          </a:p>
        </p:txBody>
      </p:sp>
    </p:spTree>
    <p:extLst>
      <p:ext uri="{BB962C8B-B14F-4D97-AF65-F5344CB8AC3E}">
        <p14:creationId xmlns:p14="http://schemas.microsoft.com/office/powerpoint/2010/main" val="2632848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32015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0E4AB0-A3C9-754D-AC5A-C5D1AFFF2838}"/>
              </a:ext>
            </a:extLst>
          </p:cNvPr>
          <p:cNvPicPr>
            <a:picLocks noChangeAspect="1"/>
          </p:cNvPicPr>
          <p:nvPr/>
        </p:nvPicPr>
        <p:blipFill>
          <a:blip r:embed="rId3"/>
          <a:stretch>
            <a:fillRect/>
          </a:stretch>
        </p:blipFill>
        <p:spPr>
          <a:xfrm>
            <a:off x="1564103" y="0"/>
            <a:ext cx="9063793" cy="6858000"/>
          </a:xfrm>
          <a:prstGeom prst="rect">
            <a:avLst/>
          </a:prstGeom>
        </p:spPr>
      </p:pic>
    </p:spTree>
    <p:extLst>
      <p:ext uri="{BB962C8B-B14F-4D97-AF65-F5344CB8AC3E}">
        <p14:creationId xmlns:p14="http://schemas.microsoft.com/office/powerpoint/2010/main" val="2988538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Line Callout 1 (Accent Bar) 31">
            <a:extLst>
              <a:ext uri="{FF2B5EF4-FFF2-40B4-BE49-F238E27FC236}">
                <a16:creationId xmlns:a16="http://schemas.microsoft.com/office/drawing/2014/main" id="{699FE9EC-2BCC-4153-A827-E1E615880D36}"/>
              </a:ext>
            </a:extLst>
          </p:cNvPr>
          <p:cNvSpPr/>
          <p:nvPr/>
        </p:nvSpPr>
        <p:spPr>
          <a:xfrm>
            <a:off x="7121237" y="1478687"/>
            <a:ext cx="2817091" cy="5014479"/>
          </a:xfrm>
          <a:prstGeom prst="accentCallout1">
            <a:avLst>
              <a:gd name="adj1" fmla="val 40442"/>
              <a:gd name="adj2" fmla="val -464"/>
              <a:gd name="adj3" fmla="val 35357"/>
              <a:gd name="adj4" fmla="val -91491"/>
            </a:avLst>
          </a:prstGeom>
          <a:noFill/>
          <a:ln w="76200">
            <a:solidFill>
              <a:srgbClr val="B63E97"/>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5561"/>
            <a:endParaRPr lang="en-US" sz="2000" b="1">
              <a:ln w="76200">
                <a:noFill/>
              </a:ln>
              <a:solidFill>
                <a:srgbClr val="0070C0"/>
              </a:solidFill>
              <a:latin typeface="Arial" panose="020B0604020202020204" pitchFamily="34" charset="0"/>
              <a:cs typeface="Arial" panose="020B0604020202020204" pitchFamily="34" charset="0"/>
            </a:endParaRPr>
          </a:p>
          <a:p>
            <a:pPr marL="55561">
              <a:spcBef>
                <a:spcPts val="600"/>
              </a:spcBef>
              <a:spcAft>
                <a:spcPts val="1200"/>
              </a:spcAft>
            </a:pPr>
            <a:r>
              <a:rPr lang="en-US" sz="2000" b="1">
                <a:ln w="76200">
                  <a:noFill/>
                </a:ln>
                <a:solidFill>
                  <a:srgbClr val="729D51"/>
                </a:solidFill>
                <a:latin typeface="Arial" panose="020B0604020202020204" pitchFamily="34" charset="0"/>
                <a:cs typeface="Arial" panose="020B0604020202020204" pitchFamily="34" charset="0"/>
              </a:rPr>
              <a:t>Shifts in…</a:t>
            </a:r>
            <a:endParaRPr lang="en-US" sz="2000">
              <a:ln w="76200">
                <a:noFill/>
              </a:ln>
              <a:solidFill>
                <a:schemeClr val="tx1">
                  <a:lumMod val="85000"/>
                  <a:lumOff val="15000"/>
                </a:schemeClr>
              </a:solidFill>
              <a:latin typeface="Calibri Light" panose="020F0302020204030204" pitchFamily="34" charset="0"/>
            </a:endParaRPr>
          </a:p>
          <a:p>
            <a:pPr marL="341305" indent="-285744">
              <a:spcAft>
                <a:spcPts val="1200"/>
              </a:spcAft>
              <a:buFont typeface="Arial" panose="020B0604020202020204" pitchFamily="34" charset="0"/>
              <a:buChar char="•"/>
            </a:pPr>
            <a:r>
              <a:rPr lang="en-US" sz="2000">
                <a:ln w="76200">
                  <a:noFill/>
                </a:ln>
                <a:solidFill>
                  <a:schemeClr val="tx1">
                    <a:lumMod val="85000"/>
                    <a:lumOff val="15000"/>
                  </a:schemeClr>
                </a:solidFill>
                <a:latin typeface="Calibri Light" panose="020F0302020204030204" pitchFamily="34" charset="0"/>
              </a:rPr>
              <a:t>Institutions, laws or policies</a:t>
            </a:r>
          </a:p>
          <a:p>
            <a:pPr marL="341305" indent="-285744">
              <a:spcAft>
                <a:spcPts val="1200"/>
              </a:spcAft>
              <a:buFont typeface="Arial" panose="020B0604020202020204" pitchFamily="34" charset="0"/>
              <a:buChar char="•"/>
            </a:pPr>
            <a:r>
              <a:rPr lang="en-US" sz="2000">
                <a:ln w="76200">
                  <a:noFill/>
                </a:ln>
                <a:solidFill>
                  <a:schemeClr val="tx1">
                    <a:lumMod val="85000"/>
                    <a:lumOff val="15000"/>
                  </a:schemeClr>
                </a:solidFill>
                <a:latin typeface="Calibri Light" panose="020F0302020204030204" pitchFamily="34" charset="0"/>
              </a:rPr>
              <a:t>Community or individual behavior</a:t>
            </a:r>
          </a:p>
          <a:p>
            <a:pPr marL="341305" indent="-285744">
              <a:spcAft>
                <a:spcPts val="1200"/>
              </a:spcAft>
              <a:buFont typeface="Arial" panose="020B0604020202020204" pitchFamily="34" charset="0"/>
              <a:buChar char="•"/>
            </a:pPr>
            <a:r>
              <a:rPr lang="en-US" sz="2000">
                <a:ln w="76200">
                  <a:noFill/>
                </a:ln>
                <a:solidFill>
                  <a:schemeClr val="tx1">
                    <a:lumMod val="85000"/>
                    <a:lumOff val="15000"/>
                  </a:schemeClr>
                </a:solidFill>
                <a:latin typeface="Calibri Light" panose="020F0302020204030204" pitchFamily="34" charset="0"/>
              </a:rPr>
              <a:t>Definition or reframing of issues</a:t>
            </a:r>
          </a:p>
          <a:p>
            <a:pPr marL="341305" indent="-285744">
              <a:spcAft>
                <a:spcPts val="1200"/>
              </a:spcAft>
              <a:buFont typeface="Arial" panose="020B0604020202020204" pitchFamily="34" charset="0"/>
              <a:buChar char="•"/>
            </a:pPr>
            <a:r>
              <a:rPr lang="en-US" sz="2000">
                <a:ln w="76200">
                  <a:noFill/>
                </a:ln>
                <a:solidFill>
                  <a:schemeClr val="tx1">
                    <a:lumMod val="85000"/>
                    <a:lumOff val="15000"/>
                  </a:schemeClr>
                </a:solidFill>
                <a:latin typeface="Calibri Light" panose="020F0302020204030204" pitchFamily="34" charset="0"/>
              </a:rPr>
              <a:t>Engagement / Movement-Building</a:t>
            </a:r>
          </a:p>
          <a:p>
            <a:pPr marL="341305" indent="-285744">
              <a:spcAft>
                <a:spcPts val="1200"/>
              </a:spcAft>
              <a:buFont typeface="Arial" panose="020B0604020202020204" pitchFamily="34" charset="0"/>
              <a:buChar char="•"/>
            </a:pPr>
            <a:r>
              <a:rPr lang="en-US" sz="2000">
                <a:ln w="76200">
                  <a:noFill/>
                </a:ln>
                <a:solidFill>
                  <a:schemeClr val="tx1">
                    <a:lumMod val="85000"/>
                    <a:lumOff val="15000"/>
                  </a:schemeClr>
                </a:solidFill>
                <a:latin typeface="Calibri Light" panose="020F0302020204030204" pitchFamily="34" charset="0"/>
              </a:rPr>
              <a:t>Maintaining or holding the line</a:t>
            </a:r>
          </a:p>
          <a:p>
            <a:pPr marL="341305" indent="-285744">
              <a:spcAft>
                <a:spcPts val="1200"/>
              </a:spcAft>
              <a:buFont typeface="Arial" panose="020B0604020202020204" pitchFamily="34" charset="0"/>
              <a:buChar char="•"/>
            </a:pPr>
            <a:endParaRPr lang="en-US">
              <a:ln w="76200">
                <a:noFill/>
              </a:ln>
              <a:solidFill>
                <a:srgbClr val="B63E97"/>
              </a:solidFill>
            </a:endParaRPr>
          </a:p>
        </p:txBody>
      </p:sp>
      <p:sp>
        <p:nvSpPr>
          <p:cNvPr id="3" name="Circular Arrow 24">
            <a:extLst>
              <a:ext uri="{FF2B5EF4-FFF2-40B4-BE49-F238E27FC236}">
                <a16:creationId xmlns:a16="http://schemas.microsoft.com/office/drawing/2014/main" id="{A987F7D1-6A78-46DD-B64C-8280395A7769}"/>
              </a:ext>
            </a:extLst>
          </p:cNvPr>
          <p:cNvSpPr/>
          <p:nvPr/>
        </p:nvSpPr>
        <p:spPr>
          <a:xfrm rot="21289275">
            <a:off x="3049678" y="713736"/>
            <a:ext cx="2861056" cy="2861056"/>
          </a:xfrm>
          <a:prstGeom prst="circularArrow">
            <a:avLst>
              <a:gd name="adj1" fmla="val 4687"/>
              <a:gd name="adj2" fmla="val 299029"/>
              <a:gd name="adj3" fmla="val 2513083"/>
              <a:gd name="adj4" fmla="val 15867933"/>
              <a:gd name="adj5" fmla="val 5469"/>
            </a:avLst>
          </a:prstGeom>
          <a:solidFill>
            <a:srgbClr val="C6DDA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4" name="Shape 4">
            <a:extLst>
              <a:ext uri="{FF2B5EF4-FFF2-40B4-BE49-F238E27FC236}">
                <a16:creationId xmlns:a16="http://schemas.microsoft.com/office/drawing/2014/main" id="{3B14F1CB-228D-4A1B-A5FD-21092A8C2B9C}"/>
              </a:ext>
            </a:extLst>
          </p:cNvPr>
          <p:cNvSpPr txBox="1"/>
          <p:nvPr/>
        </p:nvSpPr>
        <p:spPr>
          <a:xfrm>
            <a:off x="3072544" y="1141110"/>
            <a:ext cx="1336451" cy="11489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1" tIns="8891" rIns="8891" bIns="8891" numCol="1" spcCol="1270" anchor="ctr" anchorCtr="0">
            <a:noAutofit/>
          </a:bodyPr>
          <a:lstStyle/>
          <a:p>
            <a:pPr algn="ctr" defTabSz="311143">
              <a:lnSpc>
                <a:spcPct val="90000"/>
              </a:lnSpc>
              <a:spcBef>
                <a:spcPct val="0"/>
              </a:spcBef>
              <a:spcAft>
                <a:spcPct val="35000"/>
              </a:spcAft>
            </a:pPr>
            <a:r>
              <a:rPr lang="en-US" sz="700" b="1"/>
              <a:t>Direct Services</a:t>
            </a:r>
          </a:p>
          <a:p>
            <a:pPr algn="ctr" defTabSz="311143">
              <a:lnSpc>
                <a:spcPct val="90000"/>
              </a:lnSpc>
              <a:spcBef>
                <a:spcPct val="0"/>
              </a:spcBef>
              <a:spcAft>
                <a:spcPct val="35000"/>
              </a:spcAft>
            </a:pPr>
            <a:r>
              <a:rPr lang="en-US" sz="700"/>
              <a:t>Change in individual behavior unrelated to social action of change in the broader community</a:t>
            </a:r>
          </a:p>
        </p:txBody>
      </p:sp>
      <p:grpSp>
        <p:nvGrpSpPr>
          <p:cNvPr id="5" name="Group 4">
            <a:extLst>
              <a:ext uri="{FF2B5EF4-FFF2-40B4-BE49-F238E27FC236}">
                <a16:creationId xmlns:a16="http://schemas.microsoft.com/office/drawing/2014/main" id="{A899564D-4BBF-47AC-AC28-4BA7E1D03C8A}"/>
              </a:ext>
            </a:extLst>
          </p:cNvPr>
          <p:cNvGrpSpPr/>
          <p:nvPr/>
        </p:nvGrpSpPr>
        <p:grpSpPr>
          <a:xfrm>
            <a:off x="2359110" y="825968"/>
            <a:ext cx="3108960" cy="3108960"/>
            <a:chOff x="-1490660" y="4624636"/>
            <a:chExt cx="3108960" cy="3108960"/>
          </a:xfrm>
        </p:grpSpPr>
        <p:sp>
          <p:nvSpPr>
            <p:cNvPr id="6" name="Shape 5">
              <a:extLst>
                <a:ext uri="{FF2B5EF4-FFF2-40B4-BE49-F238E27FC236}">
                  <a16:creationId xmlns:a16="http://schemas.microsoft.com/office/drawing/2014/main" id="{B899F5E4-7A0E-4B1E-B715-4AF775C358B7}"/>
                </a:ext>
              </a:extLst>
            </p:cNvPr>
            <p:cNvSpPr>
              <a:spLocks noChangeAspect="1"/>
            </p:cNvSpPr>
            <p:nvPr/>
          </p:nvSpPr>
          <p:spPr>
            <a:xfrm>
              <a:off x="-1490660" y="4624636"/>
              <a:ext cx="3108960" cy="3108960"/>
            </a:xfrm>
            <a:prstGeom prst="gear9">
              <a:avLst/>
            </a:prstGeom>
            <a:solidFill>
              <a:srgbClr val="B63E9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Shape 4">
              <a:extLst>
                <a:ext uri="{FF2B5EF4-FFF2-40B4-BE49-F238E27FC236}">
                  <a16:creationId xmlns:a16="http://schemas.microsoft.com/office/drawing/2014/main" id="{3339297B-73F5-47D1-AD29-996F8D4D7E0F}"/>
                </a:ext>
              </a:extLst>
            </p:cNvPr>
            <p:cNvSpPr txBox="1"/>
            <p:nvPr/>
          </p:nvSpPr>
          <p:spPr>
            <a:xfrm>
              <a:off x="-886912" y="5385394"/>
              <a:ext cx="2102881" cy="16163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t" anchorCtr="0">
              <a:noAutofit/>
            </a:bodyPr>
            <a:lstStyle/>
            <a:p>
              <a:pPr defTabSz="488938">
                <a:lnSpc>
                  <a:spcPts val="2000"/>
                </a:lnSpc>
                <a:spcBef>
                  <a:spcPct val="0"/>
                </a:spcBef>
                <a:spcAft>
                  <a:spcPts val="300"/>
                </a:spcAft>
              </a:pPr>
              <a:r>
                <a:rPr lang="en-US" sz="1700" b="1">
                  <a:solidFill>
                    <a:schemeClr val="bg1">
                      <a:lumMod val="85000"/>
                    </a:schemeClr>
                  </a:solidFill>
                  <a:latin typeface="Arial" panose="020B0604020202020204" pitchFamily="34" charset="0"/>
                  <a:cs typeface="Arial" panose="020B0604020202020204" pitchFamily="34" charset="0"/>
                </a:rPr>
                <a:t>Social / Systems Change</a:t>
              </a:r>
            </a:p>
            <a:p>
              <a:pPr defTabSz="488938">
                <a:lnSpc>
                  <a:spcPts val="2000"/>
                </a:lnSpc>
                <a:spcBef>
                  <a:spcPct val="0"/>
                </a:spcBef>
                <a:spcAft>
                  <a:spcPts val="300"/>
                </a:spcAft>
              </a:pPr>
              <a:r>
                <a:rPr lang="en-US" sz="1700">
                  <a:latin typeface="Calibri Light" panose="020F0302020204030204" pitchFamily="34" charset="0"/>
                </a:rPr>
                <a:t>Increases access to equal opportunities and equity in outcomes.</a:t>
              </a:r>
            </a:p>
          </p:txBody>
        </p:sp>
      </p:grpSp>
      <p:sp>
        <p:nvSpPr>
          <p:cNvPr id="8" name="Shape 7">
            <a:extLst>
              <a:ext uri="{FF2B5EF4-FFF2-40B4-BE49-F238E27FC236}">
                <a16:creationId xmlns:a16="http://schemas.microsoft.com/office/drawing/2014/main" id="{13F5518B-6D1F-497A-B7D0-25DD88E7035A}"/>
              </a:ext>
            </a:extLst>
          </p:cNvPr>
          <p:cNvSpPr>
            <a:spLocks noChangeAspect="1"/>
          </p:cNvSpPr>
          <p:nvPr/>
        </p:nvSpPr>
        <p:spPr>
          <a:xfrm>
            <a:off x="2370980" y="3749040"/>
            <a:ext cx="3108960" cy="3108960"/>
          </a:xfrm>
          <a:prstGeom prst="gear9">
            <a:avLst/>
          </a:pr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Shape 4">
            <a:extLst>
              <a:ext uri="{FF2B5EF4-FFF2-40B4-BE49-F238E27FC236}">
                <a16:creationId xmlns:a16="http://schemas.microsoft.com/office/drawing/2014/main" id="{2552FF83-4ED1-4F75-8A95-C6A67E6B4B95}"/>
              </a:ext>
            </a:extLst>
          </p:cNvPr>
          <p:cNvSpPr txBox="1"/>
          <p:nvPr/>
        </p:nvSpPr>
        <p:spPr>
          <a:xfrm>
            <a:off x="3036934" y="4540383"/>
            <a:ext cx="1961520" cy="16163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t" anchorCtr="0">
            <a:noAutofit/>
          </a:bodyPr>
          <a:lstStyle/>
          <a:p>
            <a:pPr defTabSz="488938">
              <a:lnSpc>
                <a:spcPts val="2000"/>
              </a:lnSpc>
              <a:spcBef>
                <a:spcPct val="0"/>
              </a:spcBef>
              <a:spcAft>
                <a:spcPts val="300"/>
              </a:spcAft>
            </a:pPr>
            <a:r>
              <a:rPr lang="en-US" sz="1700" b="1">
                <a:solidFill>
                  <a:schemeClr val="bg1">
                    <a:lumMod val="85000"/>
                  </a:schemeClr>
                </a:solidFill>
                <a:latin typeface="Arial" panose="020B0604020202020204" pitchFamily="34" charset="0"/>
                <a:cs typeface="Arial" panose="020B0604020202020204" pitchFamily="34" charset="0"/>
              </a:rPr>
              <a:t>Direct Services</a:t>
            </a:r>
          </a:p>
          <a:p>
            <a:pPr defTabSz="488938">
              <a:lnSpc>
                <a:spcPts val="2000"/>
              </a:lnSpc>
              <a:spcBef>
                <a:spcPct val="0"/>
              </a:spcBef>
            </a:pPr>
            <a:r>
              <a:rPr lang="en-US" sz="1700">
                <a:latin typeface="Calibri Light" panose="020F0302020204030204" pitchFamily="34" charset="0"/>
              </a:rPr>
              <a:t>Supports individuals; may or may not relate to broader community or systemic change.</a:t>
            </a:r>
          </a:p>
        </p:txBody>
      </p:sp>
      <p:sp>
        <p:nvSpPr>
          <p:cNvPr id="10" name="Circular Arrow 20">
            <a:extLst>
              <a:ext uri="{FF2B5EF4-FFF2-40B4-BE49-F238E27FC236}">
                <a16:creationId xmlns:a16="http://schemas.microsoft.com/office/drawing/2014/main" id="{360BEFF7-FB02-4A95-8476-FDBA02B2ADDB}"/>
              </a:ext>
            </a:extLst>
          </p:cNvPr>
          <p:cNvSpPr/>
          <p:nvPr/>
        </p:nvSpPr>
        <p:spPr>
          <a:xfrm rot="20793136" flipH="1">
            <a:off x="1782850" y="3755325"/>
            <a:ext cx="2861056" cy="2861056"/>
          </a:xfrm>
          <a:prstGeom prst="circularArrow">
            <a:avLst>
              <a:gd name="adj1" fmla="val 4687"/>
              <a:gd name="adj2" fmla="val 299029"/>
              <a:gd name="adj3" fmla="val 2513083"/>
              <a:gd name="adj4" fmla="val 15867933"/>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Shape 4">
            <a:extLst>
              <a:ext uri="{FF2B5EF4-FFF2-40B4-BE49-F238E27FC236}">
                <a16:creationId xmlns:a16="http://schemas.microsoft.com/office/drawing/2014/main" id="{9F669DF1-1869-49CD-9219-67ABD8AD45AD}"/>
              </a:ext>
            </a:extLst>
          </p:cNvPr>
          <p:cNvSpPr txBox="1"/>
          <p:nvPr/>
        </p:nvSpPr>
        <p:spPr>
          <a:xfrm>
            <a:off x="575898" y="159017"/>
            <a:ext cx="10409259" cy="82225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t" anchorCtr="0">
            <a:noAutofit/>
          </a:bodyPr>
          <a:lstStyle/>
          <a:p>
            <a:pPr defTabSz="488938">
              <a:lnSpc>
                <a:spcPct val="90000"/>
              </a:lnSpc>
              <a:spcBef>
                <a:spcPct val="0"/>
              </a:spcBef>
              <a:spcAft>
                <a:spcPct val="35000"/>
              </a:spcAft>
            </a:pPr>
            <a:r>
              <a:rPr lang="en-US" sz="4000" b="1">
                <a:solidFill>
                  <a:srgbClr val="0070C0"/>
                </a:solidFill>
                <a:latin typeface="Arial" panose="020B0604020202020204" pitchFamily="34" charset="0"/>
                <a:cs typeface="Arial" panose="020B0604020202020204" pitchFamily="34" charset="0"/>
              </a:rPr>
              <a:t>Process of Systems Change &amp; Shifts</a:t>
            </a:r>
          </a:p>
        </p:txBody>
      </p:sp>
    </p:spTree>
    <p:extLst>
      <p:ext uri="{BB962C8B-B14F-4D97-AF65-F5344CB8AC3E}">
        <p14:creationId xmlns:p14="http://schemas.microsoft.com/office/powerpoint/2010/main" val="1407551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12E5A7-DA4F-423A-B875-19F7C4C9D2D0}"/>
              </a:ext>
            </a:extLst>
          </p:cNvPr>
          <p:cNvSpPr txBox="1"/>
          <p:nvPr/>
        </p:nvSpPr>
        <p:spPr>
          <a:xfrm>
            <a:off x="2438400" y="1920865"/>
            <a:ext cx="7226300" cy="2862322"/>
          </a:xfrm>
          <a:prstGeom prst="rect">
            <a:avLst/>
          </a:prstGeom>
          <a:noFill/>
          <a:ln w="38100">
            <a:solidFill>
              <a:srgbClr val="C1CD23"/>
            </a:solidFill>
          </a:ln>
        </p:spPr>
        <p:txBody>
          <a:bodyPr wrap="square" rtlCol="0">
            <a:spAutoFit/>
          </a:bodyPr>
          <a:lstStyle/>
          <a:p>
            <a:pPr algn="ctr"/>
            <a:r>
              <a:rPr lang="en-US" sz="3600" i="1">
                <a:solidFill>
                  <a:schemeClr val="bg1"/>
                </a:solidFill>
                <a:latin typeface="Avenir"/>
              </a:rPr>
              <a:t>“There is no such thing as a single-issue struggle, because we do not live single-issue lives.”</a:t>
            </a:r>
            <a:br>
              <a:rPr lang="en-US" sz="3600" i="1">
                <a:solidFill>
                  <a:schemeClr val="bg1"/>
                </a:solidFill>
                <a:latin typeface="Avenir"/>
              </a:rPr>
            </a:br>
            <a:endParaRPr lang="en-US" sz="3600" i="1">
              <a:solidFill>
                <a:schemeClr val="bg1"/>
              </a:solidFill>
              <a:latin typeface="Avenir"/>
            </a:endParaRPr>
          </a:p>
          <a:p>
            <a:pPr algn="ctr"/>
            <a:r>
              <a:rPr lang="en-US" sz="3600">
                <a:solidFill>
                  <a:schemeClr val="bg1"/>
                </a:solidFill>
                <a:latin typeface="Avenir"/>
              </a:rPr>
              <a:t>— Audre Lorde</a:t>
            </a:r>
          </a:p>
        </p:txBody>
      </p:sp>
    </p:spTree>
    <p:extLst>
      <p:ext uri="{BB962C8B-B14F-4D97-AF65-F5344CB8AC3E}">
        <p14:creationId xmlns:p14="http://schemas.microsoft.com/office/powerpoint/2010/main" val="30790175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2">
      <a:dk1>
        <a:sysClr val="windowText" lastClr="000000"/>
      </a:dk1>
      <a:lt1>
        <a:sysClr val="window" lastClr="FFFFFF"/>
      </a:lt1>
      <a:dk2>
        <a:srgbClr val="B13F9A"/>
      </a:dk2>
      <a:lt2>
        <a:srgbClr val="F4E7ED"/>
      </a:lt2>
      <a:accent1>
        <a:srgbClr val="0070C0"/>
      </a:accent1>
      <a:accent2>
        <a:srgbClr val="B13F9A"/>
      </a:accent2>
      <a:accent3>
        <a:srgbClr val="DE6C36"/>
      </a:accent3>
      <a:accent4>
        <a:srgbClr val="F9B639"/>
      </a:accent4>
      <a:accent5>
        <a:srgbClr val="CF6DA4"/>
      </a:accent5>
      <a:accent6>
        <a:srgbClr val="FA8D3D"/>
      </a:accent6>
      <a:hlink>
        <a:srgbClr val="FFDE66"/>
      </a:hlink>
      <a:folHlink>
        <a:srgbClr val="D490C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4C908409E20443A3CB5E999C86D928" ma:contentTypeVersion="22" ma:contentTypeDescription="Create a new document." ma:contentTypeScope="" ma:versionID="859d4ced5d38524b92868c1cccb1dc0c">
  <xsd:schema xmlns:xsd="http://www.w3.org/2001/XMLSchema" xmlns:xs="http://www.w3.org/2001/XMLSchema" xmlns:p="http://schemas.microsoft.com/office/2006/metadata/properties" xmlns:ns2="9153720b-a4ba-4dca-a81c-387a956cd896" xmlns:ns3="ad14e7e9-3b29-410f-b2d2-59f98d72d370" xmlns:ns4="5df4b447-805d-4dd1-bd78-607aa0acf5e5" targetNamespace="http://schemas.microsoft.com/office/2006/metadata/properties" ma:root="true" ma:fieldsID="b4dd431b441c0ace8e4c4f51c906a26b" ns2:_="" ns3:_="" ns4:_="">
    <xsd:import namespace="9153720b-a4ba-4dca-a81c-387a956cd896"/>
    <xsd:import namespace="ad14e7e9-3b29-410f-b2d2-59f98d72d370"/>
    <xsd:import namespace="5df4b447-805d-4dd1-bd78-607aa0acf5e5"/>
    <xsd:element name="properties">
      <xsd:complexType>
        <xsd:sequence>
          <xsd:element name="documentManagement">
            <xsd:complexType>
              <xsd:all>
                <xsd:element ref="ns2:DocumentState" minOccurs="0"/>
                <xsd:element ref="ns3:Document_x0020_Type"/>
                <xsd:element ref="ns2:Fiscal_x0020_Year"/>
                <xsd:element ref="ns2:TaxCatchAll" minOccurs="0"/>
                <xsd:element ref="ns4:MediaServiceMetadata" minOccurs="0"/>
                <xsd:element ref="ns4:MediaServiceFastMetadata" minOccurs="0"/>
                <xsd:element ref="ns3:SharedWithUsers" minOccurs="0"/>
                <xsd:element ref="ns3:SharedWithDetails" minOccurs="0"/>
                <xsd:element ref="ns2:Org_x0020_Dept" minOccurs="0"/>
                <xsd:element ref="ns4:Category"/>
                <xsd:element ref="ns4:Detail"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53720b-a4ba-4dca-a81c-387a956cd896" elementFormDefault="qualified">
    <xsd:import namespace="http://schemas.microsoft.com/office/2006/documentManagement/types"/>
    <xsd:import namespace="http://schemas.microsoft.com/office/infopath/2007/PartnerControls"/>
    <xsd:element name="DocumentState" ma:index="8" nillable="true" ma:displayName="State" ma:default="Current" ma:format="Dropdown" ma:internalName="DocumentState">
      <xsd:simpleType>
        <xsd:restriction base="dms:Choice">
          <xsd:enumeration value="Accepted"/>
          <xsd:enumeration value="Current"/>
          <xsd:enumeration value="Draft"/>
          <xsd:enumeration value="Expired"/>
        </xsd:restriction>
      </xsd:simpleType>
    </xsd:element>
    <xsd:element name="Fiscal_x0020_Year" ma:index="10" ma:displayName="Fiscal Year" ma:default="FY 2022" ma:format="Dropdown" ma:internalName="Fiscal_x0020_Year">
      <xsd:simpleType>
        <xsd:restriction base="dms:Choice">
          <xsd:enumeration value="Please select Fiscal Year..."/>
          <xsd:enumeration value="FY 2021"/>
          <xsd:enumeration value="FY 2020"/>
          <xsd:enumeration value="FY 2019"/>
          <xsd:enumeration value="FY 2018"/>
          <xsd:enumeration value="FY 2017"/>
          <xsd:enumeration value="FY 2016"/>
          <xsd:enumeration value="FY 2015"/>
          <xsd:enumeration value="FY 2014"/>
          <xsd:enumeration value="FY 2013"/>
          <xsd:enumeration value="FY 2012"/>
          <xsd:enumeration value="FY 2011"/>
          <xsd:enumeration value="FY 2010"/>
          <xsd:enumeration value="FY 2009"/>
          <xsd:enumeration value="FY 2008"/>
          <xsd:enumeration value="FY 2007"/>
          <xsd:enumeration value="FY 2006"/>
          <xsd:enumeration value="FY 2005"/>
          <xsd:enumeration value="FY 2022"/>
        </xsd:restriction>
      </xsd:simpleType>
    </xsd:element>
    <xsd:element name="TaxCatchAll" ma:index="11" nillable="true" ma:displayName="Taxonomy Catch All Column" ma:hidden="true" ma:list="{a251ecdf-6cb6-4a28-b342-d20fd7d5a7a6}" ma:internalName="TaxCatchAll" ma:showField="CatchAllData" ma:web="9153720b-a4ba-4dca-a81c-387a956cd896">
      <xsd:complexType>
        <xsd:complexContent>
          <xsd:extension base="dms:MultiChoiceLookup">
            <xsd:sequence>
              <xsd:element name="Value" type="dms:Lookup" maxOccurs="unbounded" minOccurs="0" nillable="true"/>
            </xsd:sequence>
          </xsd:extension>
        </xsd:complexContent>
      </xsd:complexType>
    </xsd:element>
    <xsd:element name="Org_x0020_Dept" ma:index="16" nillable="true" ma:displayName="Orginating Department" ma:default="YWI" ma:description="Originating Department" ma:format="Dropdown" ma:internalName="Org_x0020_Dept">
      <xsd:simpleType>
        <xsd:restriction base="dms:Choice">
          <xsd:enumeration value="Accounting"/>
          <xsd:enumeration value="Administration"/>
          <xsd:enumeration value="Advancement"/>
          <xsd:enumeration value="Communications"/>
          <xsd:enumeration value="Community Impact"/>
          <xsd:enumeration value="Discretionary"/>
          <xsd:enumeration value="Donor Advised Funds"/>
          <xsd:enumeration value="Executive Information"/>
          <xsd:enumeration value="Finance"/>
          <xsd:enumeration value="Girls Best"/>
          <xsd:enumeration value="Governance"/>
          <xsd:enumeration value="Human Resources"/>
          <xsd:enumeration value="Innovation"/>
          <xsd:enumeration value="MN Girls"/>
          <xsd:enumeration value="Operations"/>
          <xsd:enumeration value="P2P"/>
          <xsd:enumeration value="Safety"/>
          <xsd:enumeration value="SCF"/>
          <xsd:enumeration value="YWI"/>
        </xsd:restriction>
      </xsd:simpleType>
    </xsd:element>
  </xsd:schema>
  <xsd:schema xmlns:xsd="http://www.w3.org/2001/XMLSchema" xmlns:xs="http://www.w3.org/2001/XMLSchema" xmlns:dms="http://schemas.microsoft.com/office/2006/documentManagement/types" xmlns:pc="http://schemas.microsoft.com/office/infopath/2007/PartnerControls" targetNamespace="ad14e7e9-3b29-410f-b2d2-59f98d72d370" elementFormDefault="qualified">
    <xsd:import namespace="http://schemas.microsoft.com/office/2006/documentManagement/types"/>
    <xsd:import namespace="http://schemas.microsoft.com/office/infopath/2007/PartnerControls"/>
    <xsd:element name="Document_x0020_Type" ma:index="9" ma:displayName="Function" ma:description="Type of document and its purpose" ma:format="Dropdown" ma:internalName="Document_x0020_Type">
      <xsd:simpleType>
        <xsd:restriction base="dms:Choice">
          <xsd:enumeration value="Agenda"/>
          <xsd:enumeration value="Application"/>
          <xsd:enumeration value="Board Book"/>
          <xsd:enumeration value="Budget"/>
          <xsd:enumeration value="Communication"/>
          <xsd:enumeration value="Correspondence"/>
          <xsd:enumeration value="Form"/>
          <xsd:enumeration value="List"/>
          <xsd:enumeration value="Matrix"/>
          <xsd:enumeration value="Memo"/>
          <xsd:enumeration value="Method"/>
          <xsd:enumeration value="Policy"/>
          <xsd:enumeration value="Presentation"/>
          <xsd:enumeration value="Procedure"/>
          <xsd:enumeration value="Report"/>
          <xsd:enumeration value="Research"/>
          <xsd:enumeration value="Strategy"/>
          <xsd:enumeration value="Template"/>
          <xsd:enumeration value="Theory"/>
          <xsd:enumeration value="Timeline"/>
          <xsd:enumeration value="Workplan"/>
          <xsd:enumeration value="Nametags"/>
          <xsd:enumeration value="Logistics"/>
          <xsd:enumeration value="Evaluation"/>
          <xsd:enumeration value="Summary"/>
          <xsd:enumeration value="Project Management"/>
          <xsd:enumeration value="Toolkit"/>
          <xsd:enumeration value="Team Building"/>
          <xsd:enumeration value="Convening"/>
          <xsd:enumeration value="Working Document"/>
          <xsd:enumeration value="Grid"/>
          <xsd:enumeration value="Working Group"/>
          <xsd:enumeration value="Photo"/>
          <xsd:enumeration value="Press Conference"/>
          <xsd:enumeration value="Polling"/>
          <xsd:enumeration value="Listening Sessions"/>
          <xsd:enumeration value="Consultant"/>
          <xsd:enumeration value="Proposal"/>
          <xsd:enumeration value="Invitations"/>
          <xsd:enumeration value="Systems Change"/>
          <xsd:enumeration value="RFP"/>
          <xsd:enumeration value="Facilitation"/>
          <xsd:enumeration value="Zoom Recording"/>
        </xsd:restriction>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df4b447-805d-4dd1-bd78-607aa0acf5e5"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Category" ma:index="17" ma:displayName="Category" ma:description="Program identity" ma:format="Dropdown" ma:internalName="Category">
      <xsd:simpleType>
        <xsd:restriction base="dms:Choice">
          <xsd:enumeration value="Community Conversations"/>
          <xsd:enumeration value="Council"/>
          <xsd:enumeration value="Events"/>
          <xsd:enumeration value="Field Building Partners"/>
          <xsd:enumeration value="Fundraising"/>
          <xsd:enumeration value="National Partners"/>
          <xsd:enumeration value="Policy and Political Engagement"/>
          <xsd:enumeration value="Strategic Communications"/>
          <xsd:enumeration value="Timeline Work Plans"/>
          <xsd:enumeration value="YWI Mapping"/>
          <xsd:enumeration value="WFMN Innovators"/>
          <xsd:enumeration value="Cabinet"/>
          <xsd:enumeration value="Partnerships"/>
          <xsd:enumeration value="Cabinet and Council"/>
          <xsd:enumeration value="Innovators"/>
          <xsd:enumeration value="Grantmaking"/>
          <xsd:enumeration value="Action Team"/>
          <xsd:enumeration value="Evaluation"/>
          <xsd:enumeration value="Dream STEM Lead"/>
        </xsd:restriction>
      </xsd:simpleType>
    </xsd:element>
    <xsd:element name="Detail" ma:index="18" nillable="true" ma:displayName="Detail" ma:format="Dropdown" ma:internalName="Detail">
      <xsd:simpleType>
        <xsd:union memberTypes="dms:Text">
          <xsd:simpleType>
            <xsd:restriction base="dms:Choice">
              <xsd:enumeration value="Committee Material"/>
              <xsd:enumeration value="Cover Letter"/>
              <xsd:enumeration value="Demographics"/>
              <xsd:enumeration value="Eight Communities"/>
              <xsd:enumeration value="Governor"/>
              <xsd:enumeration value="Grant Agreement Letter"/>
              <xsd:enumeration value="Grant Decline Letter"/>
              <xsd:enumeration value="Grantee Convenings"/>
              <xsd:enumeration value="High Level Report"/>
              <xsd:enumeration value="National YWI"/>
              <xsd:enumeration value="Public Policy"/>
              <xsd:enumeration value="Questions"/>
              <xsd:enumeration value="Raw Data"/>
              <xsd:enumeration value="Request for Proposal"/>
              <xsd:enumeration value="Summaries"/>
              <xsd:enumeration value="Survey Monkey"/>
              <xsd:enumeration value="WFMN Innovators"/>
              <xsd:enumeration value="YWI Alumni"/>
              <xsd:enumeration value="YWI Cabinet"/>
              <xsd:enumeration value="YWI Field Building"/>
              <xsd:enumeration value="Summit"/>
              <xsd:enumeration value="Invoice"/>
            </xsd:restriction>
          </xsd:simpleType>
        </xsd:un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Tags" ma:index="20" nillable="true" ma:displayName="Tags" ma:internalName="MediaServiceAutoTag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ument_x0020_Type xmlns="ad14e7e9-3b29-410f-b2d2-59f98d72d370">Presentation</Document_x0020_Type>
    <DocumentState xmlns="9153720b-a4ba-4dca-a81c-387a956cd896">Current</DocumentState>
    <Category xmlns="5df4b447-805d-4dd1-bd78-607aa0acf5e5">Innovators</Category>
    <Fiscal_x0020_Year xmlns="9153720b-a4ba-4dca-a81c-387a956cd896">FY 2021</Fiscal_x0020_Year>
    <Detail xmlns="5df4b447-805d-4dd1-bd78-607aa0acf5e5" xsi:nil="true"/>
    <TaxCatchAll xmlns="9153720b-a4ba-4dca-a81c-387a956cd896" xsi:nil="true"/>
    <Org_x0020_Dept xmlns="9153720b-a4ba-4dca-a81c-387a956cd896">YWI</Org_x0020_Dept>
    <SharedWithUsers xmlns="ad14e7e9-3b29-410f-b2d2-59f98d72d370">
      <UserInfo>
        <DisplayName>Hayley Drozdowski</DisplayName>
        <AccountId>621</AccountId>
        <AccountType/>
      </UserInfo>
      <UserInfo>
        <DisplayName>Jen Day</DisplayName>
        <AccountId>24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886BD5-CDB5-4C46-9EF7-F2FA1FE59287}">
  <ds:schemaRefs>
    <ds:schemaRef ds:uri="5df4b447-805d-4dd1-bd78-607aa0acf5e5"/>
    <ds:schemaRef ds:uri="9153720b-a4ba-4dca-a81c-387a956cd896"/>
    <ds:schemaRef ds:uri="ad14e7e9-3b29-410f-b2d2-59f98d72d3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6FF7BE7-2D31-49B5-AB0E-0DBF1BCE2271}">
  <ds:schemaRefs>
    <ds:schemaRef ds:uri="http://purl.org/dc/dcmitype/"/>
    <ds:schemaRef ds:uri="http://schemas.openxmlformats.org/package/2006/metadata/core-properties"/>
    <ds:schemaRef ds:uri="9153720b-a4ba-4dca-a81c-387a956cd896"/>
    <ds:schemaRef ds:uri="http://www.w3.org/XML/1998/namespace"/>
    <ds:schemaRef ds:uri="http://schemas.microsoft.com/office/2006/documentManagement/types"/>
    <ds:schemaRef ds:uri="http://purl.org/dc/elements/1.1/"/>
    <ds:schemaRef ds:uri="http://purl.org/dc/terms/"/>
    <ds:schemaRef ds:uri="5df4b447-805d-4dd1-bd78-607aa0acf5e5"/>
    <ds:schemaRef ds:uri="http://schemas.microsoft.com/office/infopath/2007/PartnerControls"/>
    <ds:schemaRef ds:uri="ad14e7e9-3b29-410f-b2d2-59f98d72d370"/>
    <ds:schemaRef ds:uri="http://schemas.microsoft.com/office/2006/metadata/properties"/>
  </ds:schemaRefs>
</ds:datastoreItem>
</file>

<file path=customXml/itemProps3.xml><?xml version="1.0" encoding="utf-8"?>
<ds:datastoreItem xmlns:ds="http://schemas.openxmlformats.org/officeDocument/2006/customXml" ds:itemID="{B1A0837A-5CEC-400F-8373-E64F73DFFE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3754</Words>
  <Application>Microsoft Office PowerPoint</Application>
  <PresentationFormat>Widescreen</PresentationFormat>
  <Paragraphs>331</Paragraphs>
  <Slides>26</Slides>
  <Notes>26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Aldhabi</vt:lpstr>
      <vt:lpstr>Arial</vt:lpstr>
      <vt:lpstr>Avenir</vt:lpstr>
      <vt:lpstr>Calibri</vt:lpstr>
      <vt:lpstr>Calibri Light</vt:lpstr>
      <vt:lpstr>Clarendon URW Light</vt:lpstr>
      <vt:lpstr>Lucida Sans</vt:lpstr>
      <vt:lpstr>Open Sans</vt:lpstr>
      <vt:lpstr>Symbol</vt:lpstr>
      <vt:lpstr>Times New Roman</vt:lpstr>
      <vt:lpstr>Wingdings</vt:lpstr>
      <vt:lpstr>Adjacency</vt:lpstr>
      <vt:lpstr>PowerPoint Presentation</vt:lpstr>
      <vt:lpstr>PowerPoint Presentation</vt:lpstr>
      <vt:lpstr>Webinar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WFMN Innovator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YWI Kickoff Presentation_Jan 22 2021</dc:title>
  <dc:creator>Jen Day</dc:creator>
  <cp:lastModifiedBy>Hayley Drozdowski</cp:lastModifiedBy>
  <cp:revision>2</cp:revision>
  <dcterms:created xsi:type="dcterms:W3CDTF">2021-01-20T19:50:28Z</dcterms:created>
  <dcterms:modified xsi:type="dcterms:W3CDTF">2021-11-15T16:49:27Z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0x0101000E4C908409E20443A3CB5E999C86D928</vt:lpwstr>
  </property>
</Properties>
</file>